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324" r:id="rId5"/>
    <p:sldId id="315" r:id="rId6"/>
    <p:sldId id="330" r:id="rId7"/>
    <p:sldId id="304" r:id="rId8"/>
    <p:sldId id="336" r:id="rId9"/>
    <p:sldId id="331" r:id="rId10"/>
    <p:sldId id="333" r:id="rId11"/>
    <p:sldId id="334" r:id="rId12"/>
    <p:sldId id="335" r:id="rId13"/>
    <p:sldId id="313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68" userDrawn="1">
          <p15:clr>
            <a:srgbClr val="A4A3A4"/>
          </p15:clr>
        </p15:guide>
        <p15:guide id="2" pos="408" userDrawn="1">
          <p15:clr>
            <a:srgbClr val="A4A3A4"/>
          </p15:clr>
        </p15:guide>
        <p15:guide id="3" orient="horz" pos="3912" userDrawn="1">
          <p15:clr>
            <a:srgbClr val="A4A3A4"/>
          </p15:clr>
        </p15:guide>
        <p15:guide id="4" pos="7272" userDrawn="1">
          <p15:clr>
            <a:srgbClr val="A4A3A4"/>
          </p15:clr>
        </p15:guide>
        <p15:guide id="5" orient="horz" pos="165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E25E649-3F16-4E02-A733-19D2CDBF48F0}"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5033" autoAdjust="0"/>
  </p:normalViewPr>
  <p:slideViewPr>
    <p:cSldViewPr snapToGrid="0">
      <p:cViewPr varScale="1">
        <p:scale>
          <a:sx n="91" d="100"/>
          <a:sy n="91" d="100"/>
        </p:scale>
        <p:origin x="370" y="77"/>
      </p:cViewPr>
      <p:guideLst>
        <p:guide orient="horz" pos="1968"/>
        <p:guide pos="408"/>
        <p:guide orient="horz" pos="3912"/>
        <p:guide pos="7272"/>
        <p:guide orient="horz" pos="165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10" d="100"/>
        <a:sy n="110" d="100"/>
      </p:scale>
      <p:origin x="0" y="0"/>
    </p:cViewPr>
  </p:sorterViewPr>
  <p:notesViewPr>
    <p:cSldViewPr snapToGrid="0">
      <p:cViewPr varScale="1">
        <p:scale>
          <a:sx n="66" d="100"/>
          <a:sy n="66" d="100"/>
        </p:scale>
        <p:origin x="313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1/5/2022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10.png>
</file>

<file path=ppt/media/image11.gif>
</file>

<file path=ppt/media/image12.gif>
</file>

<file path=ppt/media/image13.gif>
</file>

<file path=ppt/media/image14.gif>
</file>

<file path=ppt/media/image15.jpg>
</file>

<file path=ppt/media/image2.png>
</file>

<file path=ppt/media/image3.jpeg>
</file>

<file path=ppt/media/image4.png>
</file>

<file path=ppt/media/image5.jpe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1/5/2022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44206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517920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DFA57703-9E4A-48E0-A123-3A5EDC76475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Hexagon 5">
            <a:extLst>
              <a:ext uri="{FF2B5EF4-FFF2-40B4-BE49-F238E27FC236}">
                <a16:creationId xmlns:a16="http://schemas.microsoft.com/office/drawing/2014/main" id="{ED61BFD1-C421-442F-ACC0-868D35B02015}"/>
              </a:ext>
            </a:extLst>
          </p:cNvPr>
          <p:cNvSpPr/>
          <p:nvPr userDrawn="1"/>
        </p:nvSpPr>
        <p:spPr>
          <a:xfrm>
            <a:off x="3166402" y="903484"/>
            <a:ext cx="5859196" cy="5051033"/>
          </a:xfrm>
          <a:prstGeom prst="hexagon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Hexagon 13">
            <a:extLst>
              <a:ext uri="{FF2B5EF4-FFF2-40B4-BE49-F238E27FC236}">
                <a16:creationId xmlns:a16="http://schemas.microsoft.com/office/drawing/2014/main" id="{89B16BC3-CBF9-4BF0-A37A-9F2BB89BED54}"/>
              </a:ext>
            </a:extLst>
          </p:cNvPr>
          <p:cNvSpPr/>
          <p:nvPr userDrawn="1"/>
        </p:nvSpPr>
        <p:spPr>
          <a:xfrm>
            <a:off x="7974278" y="5753530"/>
            <a:ext cx="651613" cy="561736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80EA9ECE-F57C-4B25-AD19-4F78933A61EC}"/>
              </a:ext>
            </a:extLst>
          </p:cNvPr>
          <p:cNvSpPr/>
          <p:nvPr userDrawn="1"/>
        </p:nvSpPr>
        <p:spPr>
          <a:xfrm>
            <a:off x="2255521" y="2751804"/>
            <a:ext cx="785546" cy="677196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DCBDF4EA-BFFB-460D-B9A8-45C097E920DA}"/>
              </a:ext>
            </a:extLst>
          </p:cNvPr>
          <p:cNvSpPr/>
          <p:nvPr userDrawn="1"/>
        </p:nvSpPr>
        <p:spPr>
          <a:xfrm>
            <a:off x="8021783" y="671564"/>
            <a:ext cx="392774" cy="338599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id="{AB15A15E-528E-4041-8E63-65C0D0398F3A}"/>
              </a:ext>
            </a:extLst>
          </p:cNvPr>
          <p:cNvSpPr/>
          <p:nvPr userDrawn="1"/>
        </p:nvSpPr>
        <p:spPr>
          <a:xfrm>
            <a:off x="2035398" y="3344350"/>
            <a:ext cx="196388" cy="169300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A7A620BD-CFAD-4100-8C9F-494D15A0A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6846" y="2576760"/>
            <a:ext cx="3924935" cy="1695637"/>
          </a:xfrm>
          <a:prstGeom prst="rect">
            <a:avLst/>
          </a:prstGeom>
        </p:spPr>
        <p:txBody>
          <a:bodyPr/>
          <a:lstStyle>
            <a:lvl1pPr>
              <a:spcBef>
                <a:spcPts val="1000"/>
              </a:spcBef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340C15AA-E296-48AE-857F-0589EEA69DC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96848" y="1899514"/>
            <a:ext cx="3924934" cy="490538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accent4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E0A61465-6ECA-46DC-97DD-7BCFDB69EB8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84582" y="4459105"/>
            <a:ext cx="3222836" cy="1168530"/>
          </a:xfrm>
          <a:prstGeom prst="rect">
            <a:avLst/>
          </a:prstGeom>
        </p:spPr>
        <p:txBody>
          <a:bodyPr anchor="b"/>
          <a:lstStyle>
            <a:lvl1pPr algn="r">
              <a:buNone/>
              <a:defRPr lang="en-US" sz="16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814876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69FE87B7-32A4-4C7F-9AAF-37688E640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647700"/>
            <a:ext cx="11340000" cy="700114"/>
          </a:xfrm>
          <a:prstGeom prst="rect">
            <a:avLst/>
          </a:prstGeom>
        </p:spPr>
        <p:txBody>
          <a:bodyPr anchor="ctr"/>
          <a:lstStyle/>
          <a:p>
            <a:pPr algn="ctr"/>
            <a:r>
              <a:rPr lang="en-US" sz="4800" b="1">
                <a:solidFill>
                  <a:schemeClr val="tx1"/>
                </a:solidFill>
              </a:rPr>
              <a:t>Click to edit Master title style</a:t>
            </a:r>
            <a:endParaRPr lang="en-US" sz="4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00613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1E0F77B-E8C6-4A86-B521-8368A308A9A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7700" y="2057818"/>
            <a:ext cx="508000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AACFBE9-8475-4CC0-8189-87BFC4059A86}"/>
              </a:ext>
            </a:extLst>
          </p:cNvPr>
          <p:cNvSpPr/>
          <p:nvPr userDrawn="1"/>
        </p:nvSpPr>
        <p:spPr>
          <a:xfrm>
            <a:off x="10385897" y="1443145"/>
            <a:ext cx="471170" cy="47117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F8C6FC8-D350-4A01-A7E0-5AEDAC96F358}"/>
              </a:ext>
            </a:extLst>
          </p:cNvPr>
          <p:cNvSpPr/>
          <p:nvPr userDrawn="1"/>
        </p:nvSpPr>
        <p:spPr>
          <a:xfrm>
            <a:off x="8910011" y="328773"/>
            <a:ext cx="317813" cy="31781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88F1038A-897D-4C38-B499-73FC76C716FA}"/>
              </a:ext>
            </a:extLst>
          </p:cNvPr>
          <p:cNvSpPr/>
          <p:nvPr userDrawn="1"/>
        </p:nvSpPr>
        <p:spPr>
          <a:xfrm flipH="1">
            <a:off x="8634932" y="623939"/>
            <a:ext cx="170406" cy="17040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4A6E2374-7B5B-4947-8461-F294B56E70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0400" y="2673522"/>
            <a:ext cx="506730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FB9159BE-CEED-461B-AF31-03BC124E274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451600" y="2061363"/>
            <a:ext cx="508000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5">
            <a:extLst>
              <a:ext uri="{FF2B5EF4-FFF2-40B4-BE49-F238E27FC236}">
                <a16:creationId xmlns:a16="http://schemas.microsoft.com/office/drawing/2014/main" id="{2C15BD20-69D8-4EC1-8A33-A0C6EAFD30A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464300" y="2677067"/>
            <a:ext cx="506730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357B52D4-8D50-4E16-B60E-688B084764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61647" y="0"/>
            <a:ext cx="2930353" cy="1559882"/>
          </a:xfrm>
          <a:custGeom>
            <a:avLst/>
            <a:gdLst>
              <a:gd name="connsiteX0" fmla="*/ 562125 w 2930353"/>
              <a:gd name="connsiteY0" fmla="*/ 435632 h 1559882"/>
              <a:gd name="connsiteX1" fmla="*/ 1124250 w 2930353"/>
              <a:gd name="connsiteY1" fmla="*/ 997757 h 1559882"/>
              <a:gd name="connsiteX2" fmla="*/ 562125 w 2930353"/>
              <a:gd name="connsiteY2" fmla="*/ 1559882 h 1559882"/>
              <a:gd name="connsiteX3" fmla="*/ 0 w 2930353"/>
              <a:gd name="connsiteY3" fmla="*/ 997757 h 1559882"/>
              <a:gd name="connsiteX4" fmla="*/ 562125 w 2930353"/>
              <a:gd name="connsiteY4" fmla="*/ 435632 h 1559882"/>
              <a:gd name="connsiteX5" fmla="*/ 1475035 w 2930353"/>
              <a:gd name="connsiteY5" fmla="*/ 0 h 1559882"/>
              <a:gd name="connsiteX6" fmla="*/ 2930353 w 2930353"/>
              <a:gd name="connsiteY6" fmla="*/ 0 h 1559882"/>
              <a:gd name="connsiteX7" fmla="*/ 2930353 w 2930353"/>
              <a:gd name="connsiteY7" fmla="*/ 1239091 h 1559882"/>
              <a:gd name="connsiteX8" fmla="*/ 2822571 w 2930353"/>
              <a:gd name="connsiteY8" fmla="*/ 1328020 h 1559882"/>
              <a:gd name="connsiteX9" fmla="*/ 2282653 w 2930353"/>
              <a:gd name="connsiteY9" fmla="*/ 1492942 h 1559882"/>
              <a:gd name="connsiteX10" fmla="*/ 1316979 w 2930353"/>
              <a:gd name="connsiteY10" fmla="*/ 527268 h 1559882"/>
              <a:gd name="connsiteX11" fmla="*/ 1392867 w 2930353"/>
              <a:gd name="connsiteY11" fmla="*/ 151384 h 1559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930353" h="1559882">
                <a:moveTo>
                  <a:pt x="562125" y="435632"/>
                </a:moveTo>
                <a:cubicBezTo>
                  <a:pt x="872578" y="435632"/>
                  <a:pt x="1124250" y="687304"/>
                  <a:pt x="1124250" y="997757"/>
                </a:cubicBezTo>
                <a:cubicBezTo>
                  <a:pt x="1124250" y="1308210"/>
                  <a:pt x="872578" y="1559882"/>
                  <a:pt x="562125" y="1559882"/>
                </a:cubicBezTo>
                <a:cubicBezTo>
                  <a:pt x="251672" y="1559882"/>
                  <a:pt x="0" y="1308210"/>
                  <a:pt x="0" y="997757"/>
                </a:cubicBezTo>
                <a:cubicBezTo>
                  <a:pt x="0" y="687304"/>
                  <a:pt x="251672" y="435632"/>
                  <a:pt x="562125" y="435632"/>
                </a:cubicBezTo>
                <a:close/>
                <a:moveTo>
                  <a:pt x="1475035" y="0"/>
                </a:moveTo>
                <a:lnTo>
                  <a:pt x="2930353" y="0"/>
                </a:lnTo>
                <a:lnTo>
                  <a:pt x="2930353" y="1239091"/>
                </a:lnTo>
                <a:lnTo>
                  <a:pt x="2822571" y="1328020"/>
                </a:lnTo>
                <a:cubicBezTo>
                  <a:pt x="2668448" y="1432143"/>
                  <a:pt x="2482651" y="1492942"/>
                  <a:pt x="2282653" y="1492942"/>
                </a:cubicBezTo>
                <a:cubicBezTo>
                  <a:pt x="1749326" y="1492942"/>
                  <a:pt x="1316979" y="1060595"/>
                  <a:pt x="1316979" y="527268"/>
                </a:cubicBezTo>
                <a:cubicBezTo>
                  <a:pt x="1316979" y="393936"/>
                  <a:pt x="1344001" y="266916"/>
                  <a:pt x="1392867" y="151384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2F03355-C197-48C4-A4DF-B413384833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59019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hre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1E0F77B-E8C6-4A86-B521-8368A308A9A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0400" y="2037656"/>
            <a:ext cx="347472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4A6E2374-7B5B-4947-8461-F294B56E70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0400" y="2664637"/>
            <a:ext cx="347472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FB9159BE-CEED-461B-AF31-03BC124E274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044180" y="2052478"/>
            <a:ext cx="347472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5">
            <a:extLst>
              <a:ext uri="{FF2B5EF4-FFF2-40B4-BE49-F238E27FC236}">
                <a16:creationId xmlns:a16="http://schemas.microsoft.com/office/drawing/2014/main" id="{2C15BD20-69D8-4EC1-8A33-A0C6EAFD30A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56880" y="2668182"/>
            <a:ext cx="347472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27">
            <a:extLst>
              <a:ext uri="{FF2B5EF4-FFF2-40B4-BE49-F238E27FC236}">
                <a16:creationId xmlns:a16="http://schemas.microsoft.com/office/drawing/2014/main" id="{4FDB27CA-009D-4863-B119-0EC36837148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52290" y="2048933"/>
            <a:ext cx="347472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25">
            <a:extLst>
              <a:ext uri="{FF2B5EF4-FFF2-40B4-BE49-F238E27FC236}">
                <a16:creationId xmlns:a16="http://schemas.microsoft.com/office/drawing/2014/main" id="{FD03E3EF-D812-4B98-959B-6800BBE59D1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364990" y="2664637"/>
            <a:ext cx="347472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Hexagon 2">
            <a:extLst>
              <a:ext uri="{FF2B5EF4-FFF2-40B4-BE49-F238E27FC236}">
                <a16:creationId xmlns:a16="http://schemas.microsoft.com/office/drawing/2014/main" id="{303FFB35-43AC-4A56-92D0-91038C098B3C}"/>
              </a:ext>
            </a:extLst>
          </p:cNvPr>
          <p:cNvSpPr/>
          <p:nvPr userDrawn="1"/>
        </p:nvSpPr>
        <p:spPr>
          <a:xfrm>
            <a:off x="10700126" y="788523"/>
            <a:ext cx="1155906" cy="996471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Hexagon 3">
            <a:extLst>
              <a:ext uri="{FF2B5EF4-FFF2-40B4-BE49-F238E27FC236}">
                <a16:creationId xmlns:a16="http://schemas.microsoft.com/office/drawing/2014/main" id="{AAF31DA0-707D-4A5D-BB7A-A5C90DB11A55}"/>
              </a:ext>
            </a:extLst>
          </p:cNvPr>
          <p:cNvSpPr/>
          <p:nvPr userDrawn="1"/>
        </p:nvSpPr>
        <p:spPr>
          <a:xfrm>
            <a:off x="11388427" y="1859136"/>
            <a:ext cx="315205" cy="271728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5" name="Hexagon 4">
            <a:extLst>
              <a:ext uri="{FF2B5EF4-FFF2-40B4-BE49-F238E27FC236}">
                <a16:creationId xmlns:a16="http://schemas.microsoft.com/office/drawing/2014/main" id="{539F452B-F55F-4D85-834B-A7EAF742647C}"/>
              </a:ext>
            </a:extLst>
          </p:cNvPr>
          <p:cNvSpPr/>
          <p:nvPr userDrawn="1"/>
        </p:nvSpPr>
        <p:spPr>
          <a:xfrm>
            <a:off x="9014155" y="740289"/>
            <a:ext cx="379060" cy="326776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91D9F6BE-FB0B-42EE-8F02-95F5CC039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67FFA0E-8AAA-4DEB-B97E-31969F57927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9393238" y="2"/>
            <a:ext cx="2798762" cy="1354861"/>
          </a:xfrm>
          <a:custGeom>
            <a:avLst/>
            <a:gdLst>
              <a:gd name="connsiteX0" fmla="*/ 316595 w 2798762"/>
              <a:gd name="connsiteY0" fmla="*/ 88390 h 1354861"/>
              <a:gd name="connsiteX1" fmla="*/ 1152465 w 2798762"/>
              <a:gd name="connsiteY1" fmla="*/ 88390 h 1354861"/>
              <a:gd name="connsiteX2" fmla="*/ 1469083 w 2798762"/>
              <a:gd name="connsiteY2" fmla="*/ 721626 h 1354861"/>
              <a:gd name="connsiteX3" fmla="*/ 1152465 w 2798762"/>
              <a:gd name="connsiteY3" fmla="*/ 1354861 h 1354861"/>
              <a:gd name="connsiteX4" fmla="*/ 316595 w 2798762"/>
              <a:gd name="connsiteY4" fmla="*/ 1354861 h 1354861"/>
              <a:gd name="connsiteX5" fmla="*/ 0 w 2798762"/>
              <a:gd name="connsiteY5" fmla="*/ 721672 h 1354861"/>
              <a:gd name="connsiteX6" fmla="*/ 0 w 2798762"/>
              <a:gd name="connsiteY6" fmla="*/ 721580 h 1354861"/>
              <a:gd name="connsiteX7" fmla="*/ 1250372 w 2798762"/>
              <a:gd name="connsiteY7" fmla="*/ 0 h 1354861"/>
              <a:gd name="connsiteX8" fmla="*/ 2798762 w 2798762"/>
              <a:gd name="connsiteY8" fmla="*/ 0 h 1354861"/>
              <a:gd name="connsiteX9" fmla="*/ 2798762 w 2798762"/>
              <a:gd name="connsiteY9" fmla="*/ 505978 h 1354861"/>
              <a:gd name="connsiteX10" fmla="*/ 2719777 w 2798762"/>
              <a:gd name="connsiteY10" fmla="*/ 663948 h 1354861"/>
              <a:gd name="connsiteX11" fmla="*/ 1582346 w 2798762"/>
              <a:gd name="connsiteY11" fmla="*/ 663948 h 1354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98762" h="1354861">
                <a:moveTo>
                  <a:pt x="316595" y="88390"/>
                </a:moveTo>
                <a:lnTo>
                  <a:pt x="1152465" y="88390"/>
                </a:lnTo>
                <a:lnTo>
                  <a:pt x="1469083" y="721626"/>
                </a:lnTo>
                <a:lnTo>
                  <a:pt x="1152465" y="1354861"/>
                </a:lnTo>
                <a:lnTo>
                  <a:pt x="316595" y="1354861"/>
                </a:lnTo>
                <a:lnTo>
                  <a:pt x="0" y="721672"/>
                </a:lnTo>
                <a:lnTo>
                  <a:pt x="0" y="721580"/>
                </a:lnTo>
                <a:close/>
                <a:moveTo>
                  <a:pt x="1250372" y="0"/>
                </a:moveTo>
                <a:lnTo>
                  <a:pt x="2798762" y="0"/>
                </a:lnTo>
                <a:lnTo>
                  <a:pt x="2798762" y="505978"/>
                </a:lnTo>
                <a:lnTo>
                  <a:pt x="2719777" y="663948"/>
                </a:lnTo>
                <a:lnTo>
                  <a:pt x="1582346" y="66394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65590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5E74AFC3-1C60-42DE-ABAC-F53CA85AC6F1}"/>
              </a:ext>
            </a:extLst>
          </p:cNvPr>
          <p:cNvSpPr/>
          <p:nvPr userDrawn="1"/>
        </p:nvSpPr>
        <p:spPr>
          <a:xfrm>
            <a:off x="5897272" y="1457542"/>
            <a:ext cx="617218" cy="61721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F133261-FFEB-4B3D-B085-14AEAE741F82}"/>
              </a:ext>
            </a:extLst>
          </p:cNvPr>
          <p:cNvSpPr/>
          <p:nvPr userDrawn="1"/>
        </p:nvSpPr>
        <p:spPr>
          <a:xfrm>
            <a:off x="9810348" y="5955461"/>
            <a:ext cx="394539" cy="39453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53FE105-1D8E-48B0-AD9A-95AC9A165651}"/>
              </a:ext>
            </a:extLst>
          </p:cNvPr>
          <p:cNvSpPr/>
          <p:nvPr userDrawn="1"/>
        </p:nvSpPr>
        <p:spPr>
          <a:xfrm>
            <a:off x="6514490" y="946887"/>
            <a:ext cx="335852" cy="335852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C4388F5-0DCA-4A09-A6E1-AE07F40309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47701" y="2042790"/>
            <a:ext cx="4143374" cy="265430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02C12FDC-BC11-43E8-B22A-3EC48E0344D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7699" y="4953919"/>
            <a:ext cx="4143375" cy="75947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solidFill>
                  <a:schemeClr val="accent4"/>
                </a:solidFill>
              </a:defRPr>
            </a:lvl1pPr>
            <a:lvl2pPr>
              <a:buNone/>
              <a:defRPr sz="2000"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D43F412-F2C7-4D38-BDD0-9663029081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7402" y="533063"/>
            <a:ext cx="5542598" cy="5611666"/>
          </a:xfrm>
          <a:custGeom>
            <a:avLst/>
            <a:gdLst>
              <a:gd name="connsiteX0" fmla="*/ 3354105 w 5542598"/>
              <a:gd name="connsiteY0" fmla="*/ 4359376 h 5611666"/>
              <a:gd name="connsiteX1" fmla="*/ 3980250 w 5542598"/>
              <a:gd name="connsiteY1" fmla="*/ 4985521 h 5611666"/>
              <a:gd name="connsiteX2" fmla="*/ 3354105 w 5542598"/>
              <a:gd name="connsiteY2" fmla="*/ 5611666 h 5611666"/>
              <a:gd name="connsiteX3" fmla="*/ 2727960 w 5542598"/>
              <a:gd name="connsiteY3" fmla="*/ 4985521 h 5611666"/>
              <a:gd name="connsiteX4" fmla="*/ 3354105 w 5542598"/>
              <a:gd name="connsiteY4" fmla="*/ 4359376 h 5611666"/>
              <a:gd name="connsiteX5" fmla="*/ 1592580 w 5542598"/>
              <a:gd name="connsiteY5" fmla="*/ 1430357 h 5611666"/>
              <a:gd name="connsiteX6" fmla="*/ 3185160 w 5542598"/>
              <a:gd name="connsiteY6" fmla="*/ 3022937 h 5611666"/>
              <a:gd name="connsiteX7" fmla="*/ 1592580 w 5542598"/>
              <a:gd name="connsiteY7" fmla="*/ 4615517 h 5611666"/>
              <a:gd name="connsiteX8" fmla="*/ 0 w 5542598"/>
              <a:gd name="connsiteY8" fmla="*/ 3022937 h 5611666"/>
              <a:gd name="connsiteX9" fmla="*/ 1592580 w 5542598"/>
              <a:gd name="connsiteY9" fmla="*/ 1430357 h 5611666"/>
              <a:gd name="connsiteX10" fmla="*/ 4230267 w 5542598"/>
              <a:gd name="connsiteY10" fmla="*/ 0 h 5611666"/>
              <a:gd name="connsiteX11" fmla="*/ 5542598 w 5542598"/>
              <a:gd name="connsiteY11" fmla="*/ 1312331 h 5611666"/>
              <a:gd name="connsiteX12" fmla="*/ 4230267 w 5542598"/>
              <a:gd name="connsiteY12" fmla="*/ 2624662 h 5611666"/>
              <a:gd name="connsiteX13" fmla="*/ 2917936 w 5542598"/>
              <a:gd name="connsiteY13" fmla="*/ 1312331 h 5611666"/>
              <a:gd name="connsiteX14" fmla="*/ 4230267 w 5542598"/>
              <a:gd name="connsiteY14" fmla="*/ 0 h 5611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542598" h="5611666">
                <a:moveTo>
                  <a:pt x="3354105" y="4359376"/>
                </a:moveTo>
                <a:cubicBezTo>
                  <a:pt x="3699915" y="4359376"/>
                  <a:pt x="3980250" y="4639711"/>
                  <a:pt x="3980250" y="4985521"/>
                </a:cubicBezTo>
                <a:cubicBezTo>
                  <a:pt x="3980250" y="5331331"/>
                  <a:pt x="3699915" y="5611666"/>
                  <a:pt x="3354105" y="5611666"/>
                </a:cubicBezTo>
                <a:cubicBezTo>
                  <a:pt x="3008295" y="5611666"/>
                  <a:pt x="2727960" y="5331331"/>
                  <a:pt x="2727960" y="4985521"/>
                </a:cubicBezTo>
                <a:cubicBezTo>
                  <a:pt x="2727960" y="4639711"/>
                  <a:pt x="3008295" y="4359376"/>
                  <a:pt x="3354105" y="4359376"/>
                </a:cubicBezTo>
                <a:close/>
                <a:moveTo>
                  <a:pt x="1592580" y="1430357"/>
                </a:moveTo>
                <a:cubicBezTo>
                  <a:pt x="2472138" y="1430357"/>
                  <a:pt x="3185160" y="2143379"/>
                  <a:pt x="3185160" y="3022937"/>
                </a:cubicBezTo>
                <a:cubicBezTo>
                  <a:pt x="3185160" y="3902495"/>
                  <a:pt x="2472138" y="4615517"/>
                  <a:pt x="1592580" y="4615517"/>
                </a:cubicBezTo>
                <a:cubicBezTo>
                  <a:pt x="713022" y="4615517"/>
                  <a:pt x="0" y="3902495"/>
                  <a:pt x="0" y="3022937"/>
                </a:cubicBezTo>
                <a:cubicBezTo>
                  <a:pt x="0" y="2143379"/>
                  <a:pt x="713022" y="1430357"/>
                  <a:pt x="1592580" y="1430357"/>
                </a:cubicBezTo>
                <a:close/>
                <a:moveTo>
                  <a:pt x="4230267" y="0"/>
                </a:moveTo>
                <a:cubicBezTo>
                  <a:pt x="4955047" y="0"/>
                  <a:pt x="5542598" y="587551"/>
                  <a:pt x="5542598" y="1312331"/>
                </a:cubicBezTo>
                <a:cubicBezTo>
                  <a:pt x="5542598" y="2037111"/>
                  <a:pt x="4955047" y="2624662"/>
                  <a:pt x="4230267" y="2624662"/>
                </a:cubicBezTo>
                <a:cubicBezTo>
                  <a:pt x="3505487" y="2624662"/>
                  <a:pt x="2917936" y="2037111"/>
                  <a:pt x="2917936" y="1312331"/>
                </a:cubicBezTo>
                <a:cubicBezTo>
                  <a:pt x="2917936" y="587551"/>
                  <a:pt x="3505487" y="0"/>
                  <a:pt x="423026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1176083-2CE5-4707-A564-46805454A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1869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DFA57703-9E4A-48E0-A123-3A5EDC76475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descr="Tall office building looking up">
            <a:extLst>
              <a:ext uri="{FF2B5EF4-FFF2-40B4-BE49-F238E27FC236}">
                <a16:creationId xmlns:a16="http://schemas.microsoft.com/office/drawing/2014/main" id="{AF7FA146-2A75-4EA7-A9AD-EBCE6F17FB42}"/>
              </a:ext>
            </a:extLst>
          </p:cNvPr>
          <p:cNvSpPr/>
          <p:nvPr userDrawn="1"/>
        </p:nvSpPr>
        <p:spPr>
          <a:xfrm>
            <a:off x="3718560" y="1181123"/>
            <a:ext cx="4754880" cy="4495754"/>
          </a:xfrm>
          <a:prstGeom prst="rect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340C15AA-E296-48AE-857F-0589EEA69DC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49139" y="4859469"/>
            <a:ext cx="3924934" cy="490538"/>
          </a:xfrm>
          <a:prstGeom prst="rect">
            <a:avLst/>
          </a:prstGeom>
        </p:spPr>
        <p:txBody>
          <a:bodyPr/>
          <a:lstStyle>
            <a:lvl1pPr algn="r">
              <a:buNone/>
              <a:defRPr lang="en-US" sz="2400" b="1" kern="1200" dirty="0" smtClean="0">
                <a:solidFill>
                  <a:schemeClr val="accent4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62BE5D7-9E35-49F8-A8E4-2093183A6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9139" y="1529685"/>
            <a:ext cx="3924934" cy="1695637"/>
          </a:xfrm>
          <a:prstGeom prst="rect">
            <a:avLst/>
          </a:prstGeom>
        </p:spPr>
        <p:txBody>
          <a:bodyPr/>
          <a:lstStyle>
            <a:lvl1pPr>
              <a:spcBef>
                <a:spcPts val="1000"/>
              </a:spcBef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3995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1">
            <a:extLst>
              <a:ext uri="{FF2B5EF4-FFF2-40B4-BE49-F238E27FC236}">
                <a16:creationId xmlns:a16="http://schemas.microsoft.com/office/drawing/2014/main" id="{75D96571-69F8-475F-A910-ECC18342506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Oval 2" descr="Tall office building looking up">
            <a:extLst>
              <a:ext uri="{FF2B5EF4-FFF2-40B4-BE49-F238E27FC236}">
                <a16:creationId xmlns:a16="http://schemas.microsoft.com/office/drawing/2014/main" id="{CD4C2457-AECB-4015-9FE4-CCBC516AA9EE}"/>
              </a:ext>
            </a:extLst>
          </p:cNvPr>
          <p:cNvSpPr/>
          <p:nvPr userDrawn="1"/>
        </p:nvSpPr>
        <p:spPr>
          <a:xfrm>
            <a:off x="3352800" y="685800"/>
            <a:ext cx="5486400" cy="5486400"/>
          </a:xfrm>
          <a:prstGeom prst="ellipse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89A018F-D11C-4B07-9830-8336B27A18AD}"/>
              </a:ext>
            </a:extLst>
          </p:cNvPr>
          <p:cNvSpPr/>
          <p:nvPr userDrawn="1"/>
        </p:nvSpPr>
        <p:spPr>
          <a:xfrm>
            <a:off x="8138160" y="5669280"/>
            <a:ext cx="502920" cy="5029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0209A32-FE17-4457-B02B-0A1DB9B8ADB1}"/>
              </a:ext>
            </a:extLst>
          </p:cNvPr>
          <p:cNvSpPr/>
          <p:nvPr userDrawn="1"/>
        </p:nvSpPr>
        <p:spPr>
          <a:xfrm>
            <a:off x="2915463" y="1295169"/>
            <a:ext cx="692878" cy="69287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585A541-0EDE-4213-AE62-4D909E8EB7F5}"/>
              </a:ext>
            </a:extLst>
          </p:cNvPr>
          <p:cNvSpPr/>
          <p:nvPr userDrawn="1"/>
        </p:nvSpPr>
        <p:spPr>
          <a:xfrm>
            <a:off x="3398520" y="904895"/>
            <a:ext cx="251460" cy="25146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 Placeholder 23">
            <a:extLst>
              <a:ext uri="{FF2B5EF4-FFF2-40B4-BE49-F238E27FC236}">
                <a16:creationId xmlns:a16="http://schemas.microsoft.com/office/drawing/2014/main" id="{CBFD020D-881A-48D8-BDA8-55C7B95C59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27927" y="4609453"/>
            <a:ext cx="3924934" cy="490538"/>
          </a:xfrm>
          <a:prstGeom prst="rect">
            <a:avLst/>
          </a:prstGeom>
        </p:spPr>
        <p:txBody>
          <a:bodyPr anchor="b"/>
          <a:lstStyle>
            <a:lvl1pPr algn="ctr">
              <a:buNone/>
              <a:defRPr lang="en-US" sz="2000" b="1" kern="1200" dirty="0" smtClean="0">
                <a:solidFill>
                  <a:schemeClr val="accent4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9687A5-0BDD-45B2-A892-542449E313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5678" y="1988047"/>
            <a:ext cx="4007183" cy="2374194"/>
          </a:xfrm>
          <a:prstGeom prst="rect">
            <a:avLst/>
          </a:prstGeom>
        </p:spPr>
        <p:txBody>
          <a:bodyPr/>
          <a:lstStyle>
            <a:lvl1pPr algn="ctr">
              <a:spcBef>
                <a:spcPts val="1000"/>
              </a:spcBef>
              <a:defRPr sz="28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6324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26">
            <a:extLst>
              <a:ext uri="{FF2B5EF4-FFF2-40B4-BE49-F238E27FC236}">
                <a16:creationId xmlns:a16="http://schemas.microsoft.com/office/drawing/2014/main" id="{4AA38E8C-A334-4183-8ABC-112B8517F48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0400" y="2044700"/>
            <a:ext cx="4275138" cy="3560763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1pPr>
            <a:lvl2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2pPr>
            <a:lvl3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3pPr>
            <a:lvl4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4pPr>
            <a:lvl5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80624A4-5116-4AAF-8C31-C25D1DB16FEC}"/>
              </a:ext>
            </a:extLst>
          </p:cNvPr>
          <p:cNvSpPr/>
          <p:nvPr userDrawn="1"/>
        </p:nvSpPr>
        <p:spPr>
          <a:xfrm>
            <a:off x="11570064" y="5669138"/>
            <a:ext cx="457200" cy="45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D07EC8A-6024-4DEA-9C4D-AE4228E17854}"/>
              </a:ext>
            </a:extLst>
          </p:cNvPr>
          <p:cNvSpPr/>
          <p:nvPr userDrawn="1"/>
        </p:nvSpPr>
        <p:spPr>
          <a:xfrm>
            <a:off x="6692791" y="1699889"/>
            <a:ext cx="319749" cy="31974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1C8FAEF-DF78-48CC-AEEF-F9B802055C05}"/>
              </a:ext>
            </a:extLst>
          </p:cNvPr>
          <p:cNvSpPr/>
          <p:nvPr userDrawn="1"/>
        </p:nvSpPr>
        <p:spPr>
          <a:xfrm>
            <a:off x="11798664" y="6272207"/>
            <a:ext cx="179977" cy="17997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566F72D6-AEEE-4CF3-8136-F6782F1E489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90227" y="786181"/>
            <a:ext cx="4441372" cy="5393036"/>
          </a:xfrm>
          <a:custGeom>
            <a:avLst/>
            <a:gdLst>
              <a:gd name="connsiteX0" fmla="*/ 0 w 4441372"/>
              <a:gd name="connsiteY0" fmla="*/ 3188969 h 5393036"/>
              <a:gd name="connsiteX1" fmla="*/ 2173516 w 4441372"/>
              <a:gd name="connsiteY1" fmla="*/ 3188969 h 5393036"/>
              <a:gd name="connsiteX2" fmla="*/ 2173516 w 4441372"/>
              <a:gd name="connsiteY2" fmla="*/ 5393036 h 5393036"/>
              <a:gd name="connsiteX3" fmla="*/ 0 w 4441372"/>
              <a:gd name="connsiteY3" fmla="*/ 5393036 h 5393036"/>
              <a:gd name="connsiteX4" fmla="*/ 2267856 w 4441372"/>
              <a:gd name="connsiteY4" fmla="*/ 2293018 h 5393036"/>
              <a:gd name="connsiteX5" fmla="*/ 4441372 w 4441372"/>
              <a:gd name="connsiteY5" fmla="*/ 2293018 h 5393036"/>
              <a:gd name="connsiteX6" fmla="*/ 4441372 w 4441372"/>
              <a:gd name="connsiteY6" fmla="*/ 4497085 h 5393036"/>
              <a:gd name="connsiteX7" fmla="*/ 2267856 w 4441372"/>
              <a:gd name="connsiteY7" fmla="*/ 4497085 h 5393036"/>
              <a:gd name="connsiteX8" fmla="*/ 0 w 4441372"/>
              <a:gd name="connsiteY8" fmla="*/ 906837 h 5393036"/>
              <a:gd name="connsiteX9" fmla="*/ 2173516 w 4441372"/>
              <a:gd name="connsiteY9" fmla="*/ 906837 h 5393036"/>
              <a:gd name="connsiteX10" fmla="*/ 2173516 w 4441372"/>
              <a:gd name="connsiteY10" fmla="*/ 3110904 h 5393036"/>
              <a:gd name="connsiteX11" fmla="*/ 0 w 4441372"/>
              <a:gd name="connsiteY11" fmla="*/ 3110904 h 5393036"/>
              <a:gd name="connsiteX12" fmla="*/ 2267856 w 4441372"/>
              <a:gd name="connsiteY12" fmla="*/ 0 h 5393036"/>
              <a:gd name="connsiteX13" fmla="*/ 4441372 w 4441372"/>
              <a:gd name="connsiteY13" fmla="*/ 0 h 5393036"/>
              <a:gd name="connsiteX14" fmla="*/ 4441372 w 4441372"/>
              <a:gd name="connsiteY14" fmla="*/ 2204067 h 5393036"/>
              <a:gd name="connsiteX15" fmla="*/ 2267856 w 4441372"/>
              <a:gd name="connsiteY15" fmla="*/ 2204067 h 5393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441372" h="5393036">
                <a:moveTo>
                  <a:pt x="0" y="3188969"/>
                </a:moveTo>
                <a:lnTo>
                  <a:pt x="2173516" y="3188969"/>
                </a:lnTo>
                <a:lnTo>
                  <a:pt x="2173516" y="5393036"/>
                </a:lnTo>
                <a:lnTo>
                  <a:pt x="0" y="5393036"/>
                </a:lnTo>
                <a:close/>
                <a:moveTo>
                  <a:pt x="2267856" y="2293018"/>
                </a:moveTo>
                <a:lnTo>
                  <a:pt x="4441372" y="2293018"/>
                </a:lnTo>
                <a:lnTo>
                  <a:pt x="4441372" y="4497085"/>
                </a:lnTo>
                <a:lnTo>
                  <a:pt x="2267856" y="4497085"/>
                </a:lnTo>
                <a:close/>
                <a:moveTo>
                  <a:pt x="0" y="906837"/>
                </a:moveTo>
                <a:lnTo>
                  <a:pt x="2173516" y="906837"/>
                </a:lnTo>
                <a:lnTo>
                  <a:pt x="2173516" y="3110904"/>
                </a:lnTo>
                <a:lnTo>
                  <a:pt x="0" y="3110904"/>
                </a:lnTo>
                <a:close/>
                <a:moveTo>
                  <a:pt x="2267856" y="0"/>
                </a:moveTo>
                <a:lnTo>
                  <a:pt x="4441372" y="0"/>
                </a:lnTo>
                <a:lnTo>
                  <a:pt x="4441372" y="2204067"/>
                </a:lnTo>
                <a:lnTo>
                  <a:pt x="2267856" y="2204067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9DADC7-BE21-4434-A6E4-BAF809005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943700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04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141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24FAA9D0-7C9C-4043-9931-A15819ABB9B5}"/>
              </a:ext>
            </a:extLst>
          </p:cNvPr>
          <p:cNvSpPr/>
          <p:nvPr userDrawn="1"/>
        </p:nvSpPr>
        <p:spPr>
          <a:xfrm>
            <a:off x="7362825" y="443263"/>
            <a:ext cx="361950" cy="36195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232AB2D-843E-4B5F-8793-6A263DA356BB}"/>
              </a:ext>
            </a:extLst>
          </p:cNvPr>
          <p:cNvSpPr/>
          <p:nvPr userDrawn="1"/>
        </p:nvSpPr>
        <p:spPr>
          <a:xfrm>
            <a:off x="11007246" y="5605994"/>
            <a:ext cx="654227" cy="6542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A75A12B-C399-4072-BD69-D872D2C2AD1F}"/>
              </a:ext>
            </a:extLst>
          </p:cNvPr>
          <p:cNvSpPr/>
          <p:nvPr userDrawn="1"/>
        </p:nvSpPr>
        <p:spPr>
          <a:xfrm>
            <a:off x="10683791" y="6132439"/>
            <a:ext cx="251152" cy="2511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23AE48B-50E9-4BEA-B66A-B2D2B9CCFE9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33416" y="624239"/>
            <a:ext cx="5855754" cy="5631571"/>
          </a:xfrm>
          <a:custGeom>
            <a:avLst/>
            <a:gdLst>
              <a:gd name="connsiteX0" fmla="*/ 3433020 w 5855754"/>
              <a:gd name="connsiteY0" fmla="*/ 786103 h 5631571"/>
              <a:gd name="connsiteX1" fmla="*/ 5855754 w 5855754"/>
              <a:gd name="connsiteY1" fmla="*/ 3208837 h 5631571"/>
              <a:gd name="connsiteX2" fmla="*/ 3433020 w 5855754"/>
              <a:gd name="connsiteY2" fmla="*/ 5631571 h 5631571"/>
              <a:gd name="connsiteX3" fmla="*/ 1010286 w 5855754"/>
              <a:gd name="connsiteY3" fmla="*/ 3208837 h 5631571"/>
              <a:gd name="connsiteX4" fmla="*/ 3433020 w 5855754"/>
              <a:gd name="connsiteY4" fmla="*/ 786103 h 5631571"/>
              <a:gd name="connsiteX5" fmla="*/ 828675 w 5855754"/>
              <a:gd name="connsiteY5" fmla="*/ 0 h 5631571"/>
              <a:gd name="connsiteX6" fmla="*/ 1657350 w 5855754"/>
              <a:gd name="connsiteY6" fmla="*/ 828675 h 5631571"/>
              <a:gd name="connsiteX7" fmla="*/ 828675 w 5855754"/>
              <a:gd name="connsiteY7" fmla="*/ 1657350 h 5631571"/>
              <a:gd name="connsiteX8" fmla="*/ 0 w 5855754"/>
              <a:gd name="connsiteY8" fmla="*/ 828675 h 5631571"/>
              <a:gd name="connsiteX9" fmla="*/ 828675 w 5855754"/>
              <a:gd name="connsiteY9" fmla="*/ 0 h 5631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855754" h="5631571">
                <a:moveTo>
                  <a:pt x="3433020" y="786103"/>
                </a:moveTo>
                <a:cubicBezTo>
                  <a:pt x="4771059" y="786103"/>
                  <a:pt x="5855754" y="1870798"/>
                  <a:pt x="5855754" y="3208837"/>
                </a:cubicBezTo>
                <a:cubicBezTo>
                  <a:pt x="5855754" y="4546876"/>
                  <a:pt x="4771059" y="5631571"/>
                  <a:pt x="3433020" y="5631571"/>
                </a:cubicBezTo>
                <a:cubicBezTo>
                  <a:pt x="2094981" y="5631571"/>
                  <a:pt x="1010286" y="4546876"/>
                  <a:pt x="1010286" y="3208837"/>
                </a:cubicBezTo>
                <a:cubicBezTo>
                  <a:pt x="1010286" y="1870798"/>
                  <a:pt x="2094981" y="786103"/>
                  <a:pt x="3433020" y="786103"/>
                </a:cubicBezTo>
                <a:close/>
                <a:moveTo>
                  <a:pt x="828675" y="0"/>
                </a:moveTo>
                <a:cubicBezTo>
                  <a:pt x="1286340" y="0"/>
                  <a:pt x="1657350" y="371010"/>
                  <a:pt x="1657350" y="828675"/>
                </a:cubicBezTo>
                <a:cubicBezTo>
                  <a:pt x="1657350" y="1286340"/>
                  <a:pt x="1286340" y="1657350"/>
                  <a:pt x="828675" y="1657350"/>
                </a:cubicBezTo>
                <a:cubicBezTo>
                  <a:pt x="371010" y="1657350"/>
                  <a:pt x="0" y="1286340"/>
                  <a:pt x="0" y="828675"/>
                </a:cubicBezTo>
                <a:cubicBezTo>
                  <a:pt x="0" y="371010"/>
                  <a:pt x="371010" y="0"/>
                  <a:pt x="828675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282D3E62-6D1A-4E9D-BE54-2EED9BF429A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0400" y="2044700"/>
            <a:ext cx="4275138" cy="3560763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1pPr>
            <a:lvl2pPr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2pPr>
            <a:lvl3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3pPr>
            <a:lvl4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4pPr>
            <a:lvl5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EB8F0E5-B89F-48AD-87BD-534EA9463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44970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23CD802-D0A0-4EAC-8222-78FFDDD76A7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0" y="2039392"/>
            <a:ext cx="10515600" cy="4114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BCB8BF-DA17-4856-91E9-77C601F2B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5000"/>
            <a:ext cx="10515600" cy="700115"/>
          </a:xfrm>
          <a:prstGeom prst="rect">
            <a:avLst/>
          </a:prstGeom>
        </p:spPr>
        <p:txBody>
          <a:bodyPr anchor="ctr"/>
          <a:lstStyle>
            <a:lvl1pPr algn="ctr"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9891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FDA3C6F-5F6A-4D64-8BFE-AFFF58B1A04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12871" y="4141999"/>
            <a:ext cx="4220845" cy="8614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solidFill>
                  <a:schemeClr val="accent4"/>
                </a:solidFill>
                <a:latin typeface="+mj-lt"/>
              </a:defRPr>
            </a:lvl1pPr>
            <a:lvl2pPr>
              <a:buNone/>
              <a:defRPr sz="20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Hexagon 14">
            <a:extLst>
              <a:ext uri="{FF2B5EF4-FFF2-40B4-BE49-F238E27FC236}">
                <a16:creationId xmlns:a16="http://schemas.microsoft.com/office/drawing/2014/main" id="{AC159667-7690-4645-986D-BE501438455F}"/>
              </a:ext>
            </a:extLst>
          </p:cNvPr>
          <p:cNvSpPr/>
          <p:nvPr userDrawn="1"/>
        </p:nvSpPr>
        <p:spPr>
          <a:xfrm>
            <a:off x="740309" y="1382809"/>
            <a:ext cx="1229566" cy="1059971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54667EE4-E77F-453B-BF8B-B1EE2AE80715}"/>
              </a:ext>
            </a:extLst>
          </p:cNvPr>
          <p:cNvSpPr/>
          <p:nvPr userDrawn="1"/>
        </p:nvSpPr>
        <p:spPr>
          <a:xfrm>
            <a:off x="3755031" y="1194620"/>
            <a:ext cx="1666162" cy="1436347"/>
          </a:xfrm>
          <a:prstGeom prst="hexagon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Hexagon 16">
            <a:extLst>
              <a:ext uri="{FF2B5EF4-FFF2-40B4-BE49-F238E27FC236}">
                <a16:creationId xmlns:a16="http://schemas.microsoft.com/office/drawing/2014/main" id="{FC050232-A229-425F-BFC8-D50374F2D171}"/>
              </a:ext>
            </a:extLst>
          </p:cNvPr>
          <p:cNvSpPr/>
          <p:nvPr userDrawn="1"/>
        </p:nvSpPr>
        <p:spPr>
          <a:xfrm>
            <a:off x="3804994" y="5233183"/>
            <a:ext cx="718261" cy="619191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53E4EBC7-340A-43A5-9E23-4B73A6F700B6}"/>
              </a:ext>
            </a:extLst>
          </p:cNvPr>
          <p:cNvSpPr/>
          <p:nvPr userDrawn="1"/>
        </p:nvSpPr>
        <p:spPr>
          <a:xfrm>
            <a:off x="1837838" y="1101306"/>
            <a:ext cx="651613" cy="561736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1ED0E31A-F0A3-481D-8D9C-E3C4531FD2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71515" y="1914044"/>
            <a:ext cx="3993624" cy="3617848"/>
          </a:xfrm>
          <a:custGeom>
            <a:avLst/>
            <a:gdLst>
              <a:gd name="connsiteX0" fmla="*/ 1223161 w 3993624"/>
              <a:gd name="connsiteY0" fmla="*/ 2354088 h 3617848"/>
              <a:gd name="connsiteX1" fmla="*/ 2057242 w 3993624"/>
              <a:gd name="connsiteY1" fmla="*/ 2354088 h 3617848"/>
              <a:gd name="connsiteX2" fmla="*/ 2373182 w 3993624"/>
              <a:gd name="connsiteY2" fmla="*/ 2985968 h 3617848"/>
              <a:gd name="connsiteX3" fmla="*/ 2057242 w 3993624"/>
              <a:gd name="connsiteY3" fmla="*/ 3617848 h 3617848"/>
              <a:gd name="connsiteX4" fmla="*/ 1223161 w 3993624"/>
              <a:gd name="connsiteY4" fmla="*/ 3617848 h 3617848"/>
              <a:gd name="connsiteX5" fmla="*/ 907221 w 3993624"/>
              <a:gd name="connsiteY5" fmla="*/ 2985968 h 3617848"/>
              <a:gd name="connsiteX6" fmla="*/ 2569631 w 3993624"/>
              <a:gd name="connsiteY6" fmla="*/ 1425984 h 3617848"/>
              <a:gd name="connsiteX7" fmla="*/ 3602417 w 3993624"/>
              <a:gd name="connsiteY7" fmla="*/ 1425984 h 3617848"/>
              <a:gd name="connsiteX8" fmla="*/ 3993624 w 3993624"/>
              <a:gd name="connsiteY8" fmla="*/ 2208398 h 3617848"/>
              <a:gd name="connsiteX9" fmla="*/ 3602417 w 3993624"/>
              <a:gd name="connsiteY9" fmla="*/ 2990812 h 3617848"/>
              <a:gd name="connsiteX10" fmla="*/ 2569631 w 3993624"/>
              <a:gd name="connsiteY10" fmla="*/ 2990812 h 3617848"/>
              <a:gd name="connsiteX11" fmla="*/ 2178424 w 3993624"/>
              <a:gd name="connsiteY11" fmla="*/ 2208398 h 3617848"/>
              <a:gd name="connsiteX12" fmla="*/ 551406 w 3993624"/>
              <a:gd name="connsiteY12" fmla="*/ 0 h 3617848"/>
              <a:gd name="connsiteX13" fmla="*/ 2007117 w 3993624"/>
              <a:gd name="connsiteY13" fmla="*/ 0 h 3617848"/>
              <a:gd name="connsiteX14" fmla="*/ 2558523 w 3993624"/>
              <a:gd name="connsiteY14" fmla="*/ 1102811 h 3617848"/>
              <a:gd name="connsiteX15" fmla="*/ 2007117 w 3993624"/>
              <a:gd name="connsiteY15" fmla="*/ 2205622 h 3617848"/>
              <a:gd name="connsiteX16" fmla="*/ 551406 w 3993624"/>
              <a:gd name="connsiteY16" fmla="*/ 2205622 h 3617848"/>
              <a:gd name="connsiteX17" fmla="*/ 0 w 3993624"/>
              <a:gd name="connsiteY17" fmla="*/ 1102811 h 3617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993624" h="3617848">
                <a:moveTo>
                  <a:pt x="1223161" y="2354088"/>
                </a:moveTo>
                <a:lnTo>
                  <a:pt x="2057242" y="2354088"/>
                </a:lnTo>
                <a:lnTo>
                  <a:pt x="2373182" y="2985968"/>
                </a:lnTo>
                <a:lnTo>
                  <a:pt x="2057242" y="3617848"/>
                </a:lnTo>
                <a:lnTo>
                  <a:pt x="1223161" y="3617848"/>
                </a:lnTo>
                <a:lnTo>
                  <a:pt x="907221" y="2985968"/>
                </a:lnTo>
                <a:close/>
                <a:moveTo>
                  <a:pt x="2569631" y="1425984"/>
                </a:moveTo>
                <a:lnTo>
                  <a:pt x="3602417" y="1425984"/>
                </a:lnTo>
                <a:lnTo>
                  <a:pt x="3993624" y="2208398"/>
                </a:lnTo>
                <a:lnTo>
                  <a:pt x="3602417" y="2990812"/>
                </a:lnTo>
                <a:lnTo>
                  <a:pt x="2569631" y="2990812"/>
                </a:lnTo>
                <a:lnTo>
                  <a:pt x="2178424" y="2208398"/>
                </a:lnTo>
                <a:close/>
                <a:moveTo>
                  <a:pt x="551406" y="0"/>
                </a:moveTo>
                <a:lnTo>
                  <a:pt x="2007117" y="0"/>
                </a:lnTo>
                <a:lnTo>
                  <a:pt x="2558523" y="1102811"/>
                </a:lnTo>
                <a:lnTo>
                  <a:pt x="2007117" y="2205622"/>
                </a:lnTo>
                <a:lnTo>
                  <a:pt x="551406" y="2205622"/>
                </a:lnTo>
                <a:lnTo>
                  <a:pt x="0" y="110281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E68100-C56F-4515-A4FD-3F301797E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2871" y="2050552"/>
            <a:ext cx="4998720" cy="1748983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030565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CF421413-161E-4B36-B693-FB38DF14EDAB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353508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B5D207AE-9C9C-410A-9F31-2402BAD6DDF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115921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DE3344FC-C4DE-481F-9C31-667EDD563C47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602465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59094D7D-3613-49C1-BB58-A65B41A9738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840051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9FE87B7-32A4-4C7F-9AAF-37688E640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647700"/>
            <a:ext cx="11340000" cy="700114"/>
          </a:xfrm>
          <a:prstGeom prst="rect">
            <a:avLst/>
          </a:prstGeom>
        </p:spPr>
        <p:txBody>
          <a:bodyPr anchor="ctr"/>
          <a:lstStyle/>
          <a:p>
            <a:pPr algn="ctr"/>
            <a:r>
              <a:rPr lang="en-US" sz="4800" b="1">
                <a:solidFill>
                  <a:schemeClr val="tx1"/>
                </a:solidFill>
              </a:rPr>
              <a:t>Click to edit Master title style</a:t>
            </a:r>
            <a:endParaRPr lang="en-US" sz="4800" b="1" dirty="0">
              <a:solidFill>
                <a:schemeClr val="tx1"/>
              </a:solidFill>
            </a:endParaRPr>
          </a:p>
        </p:txBody>
      </p:sp>
      <p:sp>
        <p:nvSpPr>
          <p:cNvPr id="9" name="Hexagon 8">
            <a:extLst>
              <a:ext uri="{FF2B5EF4-FFF2-40B4-BE49-F238E27FC236}">
                <a16:creationId xmlns:a16="http://schemas.microsoft.com/office/drawing/2014/main" id="{476CA45F-A66A-4AD8-A004-10DB55A5D7B2}"/>
              </a:ext>
            </a:extLst>
          </p:cNvPr>
          <p:cNvSpPr/>
          <p:nvPr userDrawn="1"/>
        </p:nvSpPr>
        <p:spPr>
          <a:xfrm>
            <a:off x="546669" y="3467555"/>
            <a:ext cx="458268" cy="395059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27A66A3D-2437-4015-9F5F-380C4D23D83C}"/>
              </a:ext>
            </a:extLst>
          </p:cNvPr>
          <p:cNvSpPr/>
          <p:nvPr userDrawn="1"/>
        </p:nvSpPr>
        <p:spPr>
          <a:xfrm>
            <a:off x="11299228" y="2294075"/>
            <a:ext cx="358391" cy="308958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Hexagon 10">
            <a:extLst>
              <a:ext uri="{FF2B5EF4-FFF2-40B4-BE49-F238E27FC236}">
                <a16:creationId xmlns:a16="http://schemas.microsoft.com/office/drawing/2014/main" id="{FFB14F3B-E7EF-4546-8D74-71FFB45C77C0}"/>
              </a:ext>
            </a:extLst>
          </p:cNvPr>
          <p:cNvSpPr/>
          <p:nvPr userDrawn="1"/>
        </p:nvSpPr>
        <p:spPr>
          <a:xfrm>
            <a:off x="11094348" y="2159048"/>
            <a:ext cx="230688" cy="198869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591F943B-ED0D-49A1-844A-E23BA9A487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46668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2">
            <a:extLst>
              <a:ext uri="{FF2B5EF4-FFF2-40B4-BE49-F238E27FC236}">
                <a16:creationId xmlns:a16="http://schemas.microsoft.com/office/drawing/2014/main" id="{9AC6B9A8-053C-4828-B705-901C6018F30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56692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2">
            <a:extLst>
              <a:ext uri="{FF2B5EF4-FFF2-40B4-BE49-F238E27FC236}">
                <a16:creationId xmlns:a16="http://schemas.microsoft.com/office/drawing/2014/main" id="{BBA6FD52-E179-41F8-AE78-9AF3D65F28B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89482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22">
            <a:extLst>
              <a:ext uri="{FF2B5EF4-FFF2-40B4-BE49-F238E27FC236}">
                <a16:creationId xmlns:a16="http://schemas.microsoft.com/office/drawing/2014/main" id="{C49A82AB-D328-4DB0-841B-186884119E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789483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22">
            <a:extLst>
              <a:ext uri="{FF2B5EF4-FFF2-40B4-BE49-F238E27FC236}">
                <a16:creationId xmlns:a16="http://schemas.microsoft.com/office/drawing/2014/main" id="{84E23D5D-9866-48F9-8E08-DD2DBE4C4E3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032296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2">
            <a:extLst>
              <a:ext uri="{FF2B5EF4-FFF2-40B4-BE49-F238E27FC236}">
                <a16:creationId xmlns:a16="http://schemas.microsoft.com/office/drawing/2014/main" id="{E671C9E6-A1A5-4EE5-8642-94AA7635DB0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029201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22">
            <a:extLst>
              <a:ext uri="{FF2B5EF4-FFF2-40B4-BE49-F238E27FC236}">
                <a16:creationId xmlns:a16="http://schemas.microsoft.com/office/drawing/2014/main" id="{DF6BB5C9-B678-435A-830F-4C10EB1A957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275110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22">
            <a:extLst>
              <a:ext uri="{FF2B5EF4-FFF2-40B4-BE49-F238E27FC236}">
                <a16:creationId xmlns:a16="http://schemas.microsoft.com/office/drawing/2014/main" id="{1861EC87-A9E2-4FC3-B8BC-06C520B8A17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275111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22">
            <a:extLst>
              <a:ext uri="{FF2B5EF4-FFF2-40B4-BE49-F238E27FC236}">
                <a16:creationId xmlns:a16="http://schemas.microsoft.com/office/drawing/2014/main" id="{FC3EDE91-631F-4947-94DC-557685FD23E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517923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22">
            <a:extLst>
              <a:ext uri="{FF2B5EF4-FFF2-40B4-BE49-F238E27FC236}">
                <a16:creationId xmlns:a16="http://schemas.microsoft.com/office/drawing/2014/main" id="{8FDDBEF4-1329-49DF-B043-D51B34F5EE3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517923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FBDB3FD3-4F52-4E28-B639-5F73070E47D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78337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Content Placeholder 39">
            <a:extLst>
              <a:ext uri="{FF2B5EF4-FFF2-40B4-BE49-F238E27FC236}">
                <a16:creationId xmlns:a16="http://schemas.microsoft.com/office/drawing/2014/main" id="{6BB16225-AC51-4525-A1E8-438B8B0B7361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739655" y="2117897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1" name="Content Placeholder 39">
            <a:extLst>
              <a:ext uri="{FF2B5EF4-FFF2-40B4-BE49-F238E27FC236}">
                <a16:creationId xmlns:a16="http://schemas.microsoft.com/office/drawing/2014/main" id="{6EC38F38-5935-49D5-AA85-4182E82D6FF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739655" y="4724146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2" name="Content Placeholder 39">
            <a:extLst>
              <a:ext uri="{FF2B5EF4-FFF2-40B4-BE49-F238E27FC236}">
                <a16:creationId xmlns:a16="http://schemas.microsoft.com/office/drawing/2014/main" id="{51C9D5ED-A19A-42A1-9200-C77E39E6F5C5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739655" y="3420892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3" name="Content Placeholder 39">
            <a:extLst>
              <a:ext uri="{FF2B5EF4-FFF2-40B4-BE49-F238E27FC236}">
                <a16:creationId xmlns:a16="http://schemas.microsoft.com/office/drawing/2014/main" id="{47A95437-77F3-4E2C-8470-57587793A10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7493865" y="2117897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4" name="Content Placeholder 39">
            <a:extLst>
              <a:ext uri="{FF2B5EF4-FFF2-40B4-BE49-F238E27FC236}">
                <a16:creationId xmlns:a16="http://schemas.microsoft.com/office/drawing/2014/main" id="{CB1EA2BE-D294-486E-88F0-2AA9518A6E63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7493865" y="4724146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5" name="Content Placeholder 39">
            <a:extLst>
              <a:ext uri="{FF2B5EF4-FFF2-40B4-BE49-F238E27FC236}">
                <a16:creationId xmlns:a16="http://schemas.microsoft.com/office/drawing/2014/main" id="{108734A0-880E-44E2-858F-7AA6C6B0A5A3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7493865" y="3420892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63CED4CD-5348-488E-A883-0486DD574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10693400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270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A1AD702D-965C-40E9-8D23-D82E2CFA9E61}"/>
              </a:ext>
            </a:extLst>
          </p:cNvPr>
          <p:cNvSpPr txBox="1">
            <a:spLocks/>
          </p:cNvSpPr>
          <p:nvPr userDrawn="1"/>
        </p:nvSpPr>
        <p:spPr>
          <a:xfrm>
            <a:off x="660396" y="6378906"/>
            <a:ext cx="2743200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accent2"/>
                </a:solidFill>
              </a:rPr>
              <a:t>23/10/21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3E0959-6855-4447-BAEC-D32B47712F07}"/>
              </a:ext>
            </a:extLst>
          </p:cNvPr>
          <p:cNvSpPr txBox="1">
            <a:spLocks/>
          </p:cNvSpPr>
          <p:nvPr userDrawn="1"/>
        </p:nvSpPr>
        <p:spPr>
          <a:xfrm>
            <a:off x="1445526" y="6378906"/>
            <a:ext cx="4114800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b="1" dirty="0">
                <a:solidFill>
                  <a:schemeClr val="accent2"/>
                </a:solidFill>
              </a:rPr>
              <a:t>Project Review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13A05B6A-9124-4DBB-843A-84818A8F79FC}"/>
              </a:ext>
            </a:extLst>
          </p:cNvPr>
          <p:cNvSpPr txBox="1">
            <a:spLocks/>
          </p:cNvSpPr>
          <p:nvPr userDrawn="1"/>
        </p:nvSpPr>
        <p:spPr>
          <a:xfrm>
            <a:off x="8805338" y="6378906"/>
            <a:ext cx="2743200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C18C1E5-FB55-42F5-BD6D-9CC153FCDBE6}" type="slidenum">
              <a:rPr lang="en-US" sz="1100" smtClean="0">
                <a:solidFill>
                  <a:schemeClr val="accent4"/>
                </a:solidFill>
              </a:rPr>
              <a:pPr algn="r"/>
              <a:t>‹#›</a:t>
            </a:fld>
            <a:endParaRPr lang="en-US" sz="11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88" r:id="rId3"/>
    <p:sldLayoutId id="2147483681" r:id="rId4"/>
    <p:sldLayoutId id="2147483680" r:id="rId5"/>
    <p:sldLayoutId id="2147483682" r:id="rId6"/>
    <p:sldLayoutId id="2147483677" r:id="rId7"/>
    <p:sldLayoutId id="2147483654" r:id="rId8"/>
    <p:sldLayoutId id="2147483685" r:id="rId9"/>
    <p:sldLayoutId id="2147483684" r:id="rId10"/>
    <p:sldLayoutId id="2147483686" r:id="rId11"/>
    <p:sldLayoutId id="2147483687" r:id="rId12"/>
    <p:sldLayoutId id="2147483675" r:id="rId13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27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etto.org/" TargetMode="External"/><Relationship Id="rId2" Type="http://schemas.openxmlformats.org/officeDocument/2006/relationships/hyperlink" Target="https://www.researchgate.net/publication/300558605_Crowdfunding_A_Literature_Review_and_Research_Directions" TargetMode="External"/><Relationship Id="rId1" Type="http://schemas.openxmlformats.org/officeDocument/2006/relationships/slideLayout" Target="../slideLayouts/slideLayout10.xml"/><Relationship Id="rId5" Type="http://schemas.openxmlformats.org/officeDocument/2006/relationships/hyperlink" Target="https://www.educategirls.ngo/Donate.aspx?gclid=Cj0KCQiA_c-OBhDFARIsAIFg3ew2LNXkcfwO3smink-s7DUexsIuzooTYl1gnPE0MSWQsPR0IVDgCJUaAmmhEALw_wcB" TargetMode="External"/><Relationship Id="rId4" Type="http://schemas.openxmlformats.org/officeDocument/2006/relationships/hyperlink" Target="https://www.giveindia.org/education?utm_source=google&amp;utm_medium=cpc&amp;utm_campaign=SB_GI_Brand_India_DSA&amp;utm_adgroup=122886780623&amp;utm_term=&amp;utm_matchtype=&amp;utm_device=c&amp;gclid=Cj0KCQiA_c-OBhDFARIsAIFg3exwJKSiyZ4uXPaNFCv4b7yGxGe8ZWlt6QwnQP8ZLOG62Y8vLP9lt7YaAqu9EALw_wcB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3.jpe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10" Type="http://schemas.openxmlformats.org/officeDocument/2006/relationships/image" Target="../media/image9.png"/><Relationship Id="rId4" Type="http://schemas.openxmlformats.org/officeDocument/2006/relationships/image" Target="../media/image4.png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12" descr="Blue glass building">
            <a:extLst>
              <a:ext uri="{FF2B5EF4-FFF2-40B4-BE49-F238E27FC236}">
                <a16:creationId xmlns:a16="http://schemas.microsoft.com/office/drawing/2014/main" id="{E6A5B61D-69C0-4661-AD66-3D72D9A6E86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alphaModFix amt="80000"/>
          </a:blip>
          <a:srcRect t="7802" b="7802"/>
          <a:stretch/>
        </p:blipFill>
        <p:spPr>
          <a:xfrm>
            <a:off x="-36687" y="0"/>
            <a:ext cx="12192000" cy="6858000"/>
          </a:xfrm>
          <a:blipFill dpi="0" rotWithShape="1"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</p:pic>
      <p:sp>
        <p:nvSpPr>
          <p:cNvPr id="6" name="Hexagon 5">
            <a:extLst>
              <a:ext uri="{FF2B5EF4-FFF2-40B4-BE49-F238E27FC236}">
                <a16:creationId xmlns:a16="http://schemas.microsoft.com/office/drawing/2014/main" id="{38AF5374-EA50-4722-BB45-6C182E5A16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166402" y="903484"/>
            <a:ext cx="5859196" cy="5051033"/>
          </a:xfrm>
          <a:prstGeom prst="hexagon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BD837CEB-1A69-4F72-95D4-054D82F096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9343" y="2398755"/>
            <a:ext cx="3924935" cy="1891189"/>
          </a:xfrm>
        </p:spPr>
        <p:txBody>
          <a:bodyPr/>
          <a:lstStyle/>
          <a:p>
            <a:pPr algn="ctr"/>
            <a:r>
              <a:rPr lang="en-US" dirty="0"/>
              <a:t>Crowdfunding</a:t>
            </a:r>
            <a:br>
              <a:rPr lang="en-US" dirty="0"/>
            </a:br>
            <a:r>
              <a:rPr lang="en-US" dirty="0">
                <a:latin typeface="Bradley Hand ITC" panose="03070402050302030203" pitchFamily="66" charset="0"/>
              </a:rPr>
              <a:t>for</a:t>
            </a:r>
            <a:br>
              <a:rPr lang="en-US" dirty="0"/>
            </a:br>
            <a:r>
              <a:rPr lang="en-US" dirty="0"/>
              <a:t>Education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E6DF5064-7AAC-4887-9BD5-FB6BC40A67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096846" y="4626968"/>
            <a:ext cx="3715710" cy="1168530"/>
          </a:xfrm>
        </p:spPr>
        <p:txBody>
          <a:bodyPr/>
          <a:lstStyle/>
          <a:p>
            <a:r>
              <a:rPr lang="en-US" dirty="0"/>
              <a:t>Karthick B</a:t>
            </a:r>
          </a:p>
          <a:p>
            <a:r>
              <a:rPr lang="en-US" dirty="0"/>
              <a:t>Jesu Pandian J</a:t>
            </a:r>
          </a:p>
          <a:p>
            <a:r>
              <a:rPr lang="en-US" dirty="0"/>
              <a:t>Guided by : Mr. Rajesh Kumar S </a:t>
            </a:r>
          </a:p>
        </p:txBody>
      </p:sp>
      <p:sp>
        <p:nvSpPr>
          <p:cNvPr id="21" name="Hexagon 20">
            <a:extLst>
              <a:ext uri="{FF2B5EF4-FFF2-40B4-BE49-F238E27FC236}">
                <a16:creationId xmlns:a16="http://schemas.microsoft.com/office/drawing/2014/main" id="{35FAA64B-9D7A-4109-97E0-B0BAA29C47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974278" y="5753530"/>
            <a:ext cx="651613" cy="561736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00A0E61B-8139-47E5-862B-C6D87AFF35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255521" y="2751804"/>
            <a:ext cx="785546" cy="677196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B06F39E4-24A5-44F2-BD9A-7E8C8AF27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21783" y="671564"/>
            <a:ext cx="392774" cy="338599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Hexagon 1">
            <a:extLst>
              <a:ext uri="{FF2B5EF4-FFF2-40B4-BE49-F238E27FC236}">
                <a16:creationId xmlns:a16="http://schemas.microsoft.com/office/drawing/2014/main" id="{62F7433A-0BB9-4B38-A96F-AB1B77772B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035398" y="3344350"/>
            <a:ext cx="196388" cy="169300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59930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A4448-4930-46E0-AD53-50021D9DC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3F6824-E409-4436-9F53-FF50E9FB0C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47700" y="2042790"/>
            <a:ext cx="4487007" cy="2294318"/>
          </a:xfrm>
        </p:spPr>
        <p:txBody>
          <a:bodyPr/>
          <a:lstStyle/>
          <a:p>
            <a:pPr marL="342900" indent="-342900">
              <a:buClr>
                <a:schemeClr val="bg2">
                  <a:lumMod val="50000"/>
                </a:schemeClr>
              </a:buClr>
              <a:buFont typeface="Wingdings" panose="05000000000000000000" pitchFamily="2" charset="2"/>
              <a:buChar char="q"/>
            </a:pPr>
            <a:r>
              <a:rPr lang="en-US" dirty="0"/>
              <a:t>So far we’ve completed backend API development and implemented the working model and enhanced the UI and added some security feature.</a:t>
            </a:r>
          </a:p>
          <a:p>
            <a:pPr marL="342900" indent="-342900">
              <a:buClr>
                <a:schemeClr val="accent2"/>
              </a:buClr>
              <a:buFont typeface="Wingdings" panose="05000000000000000000" pitchFamily="2" charset="2"/>
              <a:buChar char="q"/>
            </a:pPr>
            <a:r>
              <a:rPr lang="en-US" dirty="0"/>
              <a:t>Now, we’re working in payment integration in wallet to add and withdraw money easily.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A59C11-3050-4901-B63B-0164B191B9E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2000" y="5184653"/>
            <a:ext cx="4143375" cy="312673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pic>
        <p:nvPicPr>
          <p:cNvPr id="20" name="Picture Placeholder 8" descr="close up of bridge">
            <a:extLst>
              <a:ext uri="{FF2B5EF4-FFF2-40B4-BE49-F238E27FC236}">
                <a16:creationId xmlns:a16="http://schemas.microsoft.com/office/drawing/2014/main" id="{2EC47CED-7A85-4080-9C7C-3921E48924A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17082" r="17082"/>
          <a:stretch/>
        </p:blipFill>
        <p:spPr>
          <a:xfrm>
            <a:off x="5888038" y="533400"/>
            <a:ext cx="5541962" cy="5611813"/>
          </a:xfrm>
        </p:spPr>
      </p:pic>
    </p:spTree>
    <p:extLst>
      <p:ext uri="{BB962C8B-B14F-4D97-AF65-F5344CB8AC3E}">
        <p14:creationId xmlns:p14="http://schemas.microsoft.com/office/powerpoint/2010/main" val="7155348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1EF53E3-F88C-4203-A489-8C9D57513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ABSTRACT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F03AADD-A4FE-4CE8-944C-3F9C9777F0A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65907" y="1974361"/>
            <a:ext cx="10989408" cy="3560763"/>
          </a:xfrm>
        </p:spPr>
        <p:txBody>
          <a:bodyPr/>
          <a:lstStyle/>
          <a:p>
            <a:r>
              <a:rPr lang="en-US" dirty="0"/>
              <a:t>Crowdfunding for education works within an organization to provide financial support to people among them as Peer to Peer donation.</a:t>
            </a:r>
          </a:p>
          <a:p>
            <a:r>
              <a:rPr lang="en-US" dirty="0"/>
              <a:t>Works as a community in an organization which leads to proper way to help each other in critical financial situations.</a:t>
            </a:r>
          </a:p>
          <a:p>
            <a:r>
              <a:rPr lang="en-US" dirty="0"/>
              <a:t>Current student will be the future donors of the unstoppable community working towards the solution on educational poverty.</a:t>
            </a:r>
          </a:p>
          <a:p>
            <a:r>
              <a:rPr lang="en-US" b="0" i="0" dirty="0">
                <a:solidFill>
                  <a:srgbClr val="333333"/>
                </a:solidFill>
                <a:effectLst/>
              </a:rPr>
              <a:t>Suggestions are made for organizations to develop communication that creates a </a:t>
            </a:r>
            <a:r>
              <a:rPr lang="en-IN" b="0" i="0" dirty="0">
                <a:solidFill>
                  <a:schemeClr val="tx1"/>
                </a:solidFill>
                <a:effectLst/>
              </a:rPr>
              <a:t>humanitarianism</a:t>
            </a:r>
            <a:r>
              <a:rPr lang="en-US" b="0" i="0" dirty="0">
                <a:solidFill>
                  <a:srgbClr val="333333"/>
                </a:solidFill>
                <a:effectLst/>
              </a:rPr>
              <a:t> culture and engages students as potential donors .</a:t>
            </a:r>
          </a:p>
          <a:p>
            <a:r>
              <a:rPr lang="en-US" b="0" i="0" dirty="0">
                <a:solidFill>
                  <a:srgbClr val="333333"/>
                </a:solidFill>
                <a:effectLst/>
              </a:rPr>
              <a:t>Thus, using crowdfunding as a financia</a:t>
            </a:r>
            <a:r>
              <a:rPr lang="en-US" dirty="0">
                <a:solidFill>
                  <a:srgbClr val="333333"/>
                </a:solidFill>
              </a:rPr>
              <a:t>l </a:t>
            </a:r>
            <a:r>
              <a:rPr lang="en-US" b="0" i="0" dirty="0">
                <a:solidFill>
                  <a:srgbClr val="333333"/>
                </a:solidFill>
                <a:effectLst/>
              </a:rPr>
              <a:t>resource for educational poverty is the only full stop solution.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67703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D3131-CB1F-4B85-9DE6-AD7A3B9C73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275" y="295363"/>
            <a:ext cx="11340000" cy="700114"/>
          </a:xfrm>
        </p:spPr>
        <p:txBody>
          <a:bodyPr/>
          <a:lstStyle/>
          <a:p>
            <a:r>
              <a:rPr lang="en-IN" b="1" dirty="0"/>
              <a:t>Literature Survey: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D56AC9D-A240-4535-ACF0-E28EFF5CC559}"/>
              </a:ext>
            </a:extLst>
          </p:cNvPr>
          <p:cNvSpPr txBox="1"/>
          <p:nvPr/>
        </p:nvSpPr>
        <p:spPr>
          <a:xfrm>
            <a:off x="469783" y="1132514"/>
            <a:ext cx="11092492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ctr">
              <a:buFont typeface="Wingdings" panose="05000000000000000000" pitchFamily="2" charset="2"/>
              <a:buChar char="q"/>
            </a:pPr>
            <a:r>
              <a:rPr lang="en-IN" dirty="0"/>
              <a:t>Started with a little research on crowdfunding </a:t>
            </a:r>
            <a:r>
              <a:rPr lang="en-IN" dirty="0">
                <a:hlinkClick r:id="rId2"/>
              </a:rPr>
              <a:t>literature survey </a:t>
            </a:r>
            <a:r>
              <a:rPr lang="en-IN" dirty="0"/>
              <a:t>paper proposed by </a:t>
            </a:r>
            <a:r>
              <a:rPr lang="en-IN" b="1" i="0" dirty="0">
                <a:solidFill>
                  <a:srgbClr val="111111"/>
                </a:solidFill>
                <a:effectLst/>
              </a:rPr>
              <a:t>Alexandra Moritz </a:t>
            </a:r>
            <a:r>
              <a:rPr lang="en-IN" i="0" dirty="0">
                <a:solidFill>
                  <a:srgbClr val="111111"/>
                </a:solidFill>
                <a:effectLst/>
              </a:rPr>
              <a:t>on Jan-2016</a:t>
            </a:r>
          </a:p>
          <a:p>
            <a:pPr fontAlgn="ctr"/>
            <a:endParaRPr lang="en-IN" i="0" dirty="0">
              <a:solidFill>
                <a:srgbClr val="111111"/>
              </a:solidFill>
              <a:effectLst/>
            </a:endParaRPr>
          </a:p>
          <a:p>
            <a:pPr marL="285750" indent="-285750" algn="l" fontAlgn="ctr">
              <a:buFont typeface="Wingdings" panose="05000000000000000000" pitchFamily="2" charset="2"/>
              <a:buChar char="q"/>
            </a:pPr>
            <a:r>
              <a:rPr lang="en-IN" i="0" dirty="0">
                <a:solidFill>
                  <a:srgbClr val="111111"/>
                </a:solidFill>
                <a:effectLst/>
              </a:rPr>
              <a:t>Then </a:t>
            </a:r>
            <a:r>
              <a:rPr lang="en-IN" dirty="0">
                <a:solidFill>
                  <a:srgbClr val="111111"/>
                </a:solidFill>
              </a:rPr>
              <a:t>we’ve got an idea on crowdfunding  and its importance in </a:t>
            </a:r>
            <a:r>
              <a:rPr lang="en-IN" dirty="0"/>
              <a:t>various type of domains includes Food, Education, Health and Environment.</a:t>
            </a:r>
          </a:p>
          <a:p>
            <a:pPr marL="285750" indent="-285750" algn="l" fontAlgn="ctr">
              <a:buFont typeface="Wingdings" panose="05000000000000000000" pitchFamily="2" charset="2"/>
              <a:buChar char="q"/>
            </a:pPr>
            <a:endParaRPr lang="en-IN" dirty="0"/>
          </a:p>
          <a:p>
            <a:pPr marL="285750" indent="-285750" algn="l" fontAlgn="ctr">
              <a:buFont typeface="Wingdings" panose="05000000000000000000" pitchFamily="2" charset="2"/>
              <a:buChar char="q"/>
            </a:pPr>
            <a:r>
              <a:rPr lang="en-IN" dirty="0"/>
              <a:t>After understanding crowdfunding we’ve spent some days on understanding the platform </a:t>
            </a:r>
            <a:r>
              <a:rPr lang="en-IN" b="1" dirty="0" err="1">
                <a:hlinkClick r:id="rId3"/>
              </a:rPr>
              <a:t>Ketto</a:t>
            </a:r>
            <a:r>
              <a:rPr lang="en-IN" b="1" dirty="0"/>
              <a:t> </a:t>
            </a:r>
            <a:r>
              <a:rPr lang="en-IN" dirty="0"/>
              <a:t>which focuses on medical fundraising and found out the variables and verification to be followed on a fundraiser.</a:t>
            </a:r>
          </a:p>
          <a:p>
            <a:pPr marL="285750" indent="-285750" algn="l" fontAlgn="ctr">
              <a:buFont typeface="Wingdings" panose="05000000000000000000" pitchFamily="2" charset="2"/>
              <a:buChar char="q"/>
            </a:pPr>
            <a:endParaRPr lang="en-IN" b="1" dirty="0"/>
          </a:p>
          <a:p>
            <a:pPr marL="285750" indent="-285750" algn="l" fontAlgn="ctr">
              <a:buFont typeface="Wingdings" panose="05000000000000000000" pitchFamily="2" charset="2"/>
              <a:buChar char="q"/>
            </a:pPr>
            <a:r>
              <a:rPr lang="en-IN" dirty="0"/>
              <a:t>Then gone through </a:t>
            </a:r>
            <a:r>
              <a:rPr lang="en-IN" dirty="0" err="1">
                <a:hlinkClick r:id="rId4"/>
              </a:rPr>
              <a:t>GiveIndia</a:t>
            </a:r>
            <a:r>
              <a:rPr lang="en-IN" dirty="0"/>
              <a:t> and </a:t>
            </a:r>
            <a:r>
              <a:rPr lang="en-IN" dirty="0" err="1">
                <a:hlinkClick r:id="rId5"/>
              </a:rPr>
              <a:t>EducateGirs</a:t>
            </a:r>
            <a:r>
              <a:rPr lang="en-IN" dirty="0"/>
              <a:t> platform which is for crowd fundraising of children’s education and acquired some knowledge how crowdfund9ng helped children's education.</a:t>
            </a:r>
          </a:p>
          <a:p>
            <a:pPr marL="285750" indent="-285750" algn="l" fontAlgn="ctr">
              <a:buFont typeface="Wingdings" panose="05000000000000000000" pitchFamily="2" charset="2"/>
              <a:buChar char="q"/>
            </a:pPr>
            <a:endParaRPr lang="en-IN" dirty="0"/>
          </a:p>
          <a:p>
            <a:pPr marL="285750" indent="-285750" fontAlgn="ctr">
              <a:buFont typeface="Wingdings" panose="05000000000000000000" pitchFamily="2" charset="2"/>
              <a:buChar char="q"/>
            </a:pPr>
            <a:r>
              <a:rPr lang="en-IN" dirty="0"/>
              <a:t>Finally made a research on </a:t>
            </a:r>
            <a:r>
              <a:rPr lang="en-US" b="0" i="0" dirty="0">
                <a:solidFill>
                  <a:srgbClr val="222222"/>
                </a:solidFill>
                <a:effectLst/>
                <a:latin typeface="NexusSerifWebPro"/>
              </a:rPr>
              <a:t>Education Crowdfunding and Student Performance </a:t>
            </a:r>
            <a:r>
              <a:rPr lang="en-IN" dirty="0"/>
              <a:t> which is a study conducted on </a:t>
            </a:r>
            <a:r>
              <a:rPr lang="en-IN" b="0" i="0" dirty="0">
                <a:solidFill>
                  <a:srgbClr val="505050"/>
                </a:solidFill>
                <a:effectLst/>
                <a:latin typeface="NexusSansWebPro"/>
              </a:rPr>
              <a:t>California public school </a:t>
            </a:r>
            <a:r>
              <a:rPr lang="en-IN" sz="1800" kern="1200" dirty="0">
                <a:solidFill>
                  <a:srgbClr val="000000"/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  <a:t> on teacher’s donation and students response for that.</a:t>
            </a:r>
          </a:p>
          <a:p>
            <a:pPr fontAlgn="ctr"/>
            <a:endParaRPr lang="en-IN" dirty="0"/>
          </a:p>
          <a:p>
            <a:pPr marL="285750" indent="-285750" algn="l" fontAlgn="ctr">
              <a:buFont typeface="Wingdings" panose="05000000000000000000" pitchFamily="2" charset="2"/>
              <a:buChar char="q"/>
            </a:pPr>
            <a:endParaRPr lang="en-IN" dirty="0"/>
          </a:p>
          <a:p>
            <a:pPr marL="285750" indent="-285750" algn="l" fontAlgn="ctr">
              <a:buFont typeface="Wingdings" panose="05000000000000000000" pitchFamily="2" charset="2"/>
              <a:buChar char="q"/>
            </a:pPr>
            <a:endParaRPr lang="en-IN" dirty="0"/>
          </a:p>
          <a:p>
            <a:pPr marL="285750" indent="-285750" algn="l" fontAlgn="ctr">
              <a:buFont typeface="Wingdings" panose="05000000000000000000" pitchFamily="2" charset="2"/>
              <a:buChar char="q"/>
            </a:pPr>
            <a:endParaRPr lang="en-IN" dirty="0"/>
          </a:p>
          <a:p>
            <a:pPr algn="l" fontAlgn="ctr"/>
            <a:endParaRPr lang="en-IN" i="0" dirty="0">
              <a:solidFill>
                <a:srgbClr val="111111"/>
              </a:solidFill>
              <a:effectLst/>
            </a:endParaRPr>
          </a:p>
          <a:p>
            <a:endParaRPr lang="en-IN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219248A4-7C71-4065-91E8-EC0FB704E5E6}"/>
              </a:ext>
            </a:extLst>
          </p:cNvPr>
          <p:cNvSpPr txBox="1">
            <a:spLocks/>
          </p:cNvSpPr>
          <p:nvPr/>
        </p:nvSpPr>
        <p:spPr>
          <a:xfrm>
            <a:off x="765907" y="1974361"/>
            <a:ext cx="10989408" cy="3560763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5231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0DB7CC0-61E0-461D-95E1-7F5C8CDB6522}"/>
              </a:ext>
            </a:extLst>
          </p:cNvPr>
          <p:cNvSpPr/>
          <p:nvPr/>
        </p:nvSpPr>
        <p:spPr>
          <a:xfrm>
            <a:off x="4060272" y="755009"/>
            <a:ext cx="2496382" cy="554184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8295C983-04EC-45B7-A003-137EEEB54CC0}"/>
              </a:ext>
            </a:extLst>
          </p:cNvPr>
          <p:cNvSpPr/>
          <p:nvPr/>
        </p:nvSpPr>
        <p:spPr>
          <a:xfrm>
            <a:off x="226503" y="618993"/>
            <a:ext cx="6979640" cy="5765029"/>
          </a:xfrm>
          <a:prstGeom prst="roundRect">
            <a:avLst/>
          </a:prstGeom>
          <a:solidFill>
            <a:srgbClr val="000000">
              <a:alpha val="1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88C20CF-C1EE-4092-B52D-FD4AB2AB25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60058" y="151002"/>
            <a:ext cx="3978627" cy="344312"/>
          </a:xfrm>
          <a:prstGeom prst="rect">
            <a:avLst/>
          </a:prstGeom>
        </p:spPr>
        <p:txBody>
          <a:bodyPr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Proposed Architecture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BCA14AB3-F8C5-4601-B349-EC1B8C7B603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40028" y="618993"/>
            <a:ext cx="1378454" cy="263855"/>
          </a:xfrm>
        </p:spPr>
        <p:txBody>
          <a:bodyPr/>
          <a:lstStyle/>
          <a:p>
            <a:r>
              <a:rPr lang="en-US" dirty="0"/>
              <a:t>React JS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4C14EE69-4487-4814-AC77-72381087B09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99714" y="884852"/>
            <a:ext cx="2139696" cy="344312"/>
          </a:xfrm>
        </p:spPr>
        <p:txBody>
          <a:bodyPr/>
          <a:lstStyle/>
          <a:p>
            <a:r>
              <a:rPr lang="en-US" dirty="0"/>
              <a:t>Front-End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E83F2E96-9C2D-4D1E-96F8-93A9DB1304A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823858" y="5623581"/>
            <a:ext cx="1085859" cy="344312"/>
          </a:xfrm>
        </p:spPr>
        <p:txBody>
          <a:bodyPr/>
          <a:lstStyle/>
          <a:p>
            <a:r>
              <a:rPr lang="en-US" dirty="0"/>
              <a:t>Node JS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97AB1F14-3A1E-4057-A473-9975BA59F01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583809" y="5952540"/>
            <a:ext cx="1325187" cy="344312"/>
          </a:xfrm>
        </p:spPr>
        <p:txBody>
          <a:bodyPr/>
          <a:lstStyle/>
          <a:p>
            <a:r>
              <a:rPr lang="en-US" dirty="0"/>
              <a:t>Backend </a:t>
            </a:r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B122B5B8-1BE2-44F4-94EE-51D52B4D042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669972" y="4198099"/>
            <a:ext cx="2139696" cy="344312"/>
          </a:xfrm>
        </p:spPr>
        <p:txBody>
          <a:bodyPr/>
          <a:lstStyle/>
          <a:p>
            <a:r>
              <a:rPr lang="en-US" dirty="0"/>
              <a:t>Git Hub</a:t>
            </a:r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4998361E-ED50-43C1-A2AE-2397B1E6CD5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669972" y="4561133"/>
            <a:ext cx="2139696" cy="344312"/>
          </a:xfrm>
        </p:spPr>
        <p:txBody>
          <a:bodyPr/>
          <a:lstStyle/>
          <a:p>
            <a:r>
              <a:rPr lang="en-US" dirty="0"/>
              <a:t>Version Control</a:t>
            </a:r>
          </a:p>
        </p:txBody>
      </p:sp>
      <p:pic>
        <p:nvPicPr>
          <p:cNvPr id="2050" name="Picture 2" descr="React – A JavaScript library for building user interfaces">
            <a:extLst>
              <a:ext uri="{FF2B5EF4-FFF2-40B4-BE49-F238E27FC236}">
                <a16:creationId xmlns:a16="http://schemas.microsoft.com/office/drawing/2014/main" id="{6116BBDE-E4BF-40DB-8DBD-8737C356369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67" t="14728" r="8418" b="8586"/>
          <a:stretch/>
        </p:blipFill>
        <p:spPr bwMode="auto">
          <a:xfrm>
            <a:off x="1023513" y="1196753"/>
            <a:ext cx="1919653" cy="1137284"/>
          </a:xfrm>
          <a:prstGeom prst="hexagon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D wallpaper: node.js, JavaScript, hexagon, abstract, studio shot, black  background | Wallpaper Flare">
            <a:extLst>
              <a:ext uri="{FF2B5EF4-FFF2-40B4-BE49-F238E27FC236}">
                <a16:creationId xmlns:a16="http://schemas.microsoft.com/office/drawing/2014/main" id="{67C05F1D-8E7C-4392-8417-AA31295DF1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5942" y="4905445"/>
            <a:ext cx="1922615" cy="1201634"/>
          </a:xfrm>
          <a:prstGeom prst="hexagon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How to update npm dependencies | npm docs | Deliverable">
            <a:extLst>
              <a:ext uri="{FF2B5EF4-FFF2-40B4-BE49-F238E27FC236}">
                <a16:creationId xmlns:a16="http://schemas.microsoft.com/office/drawing/2014/main" id="{9B54EF49-743A-44BD-9FAE-0E29AA014F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37838">
            <a:off x="538604" y="5499588"/>
            <a:ext cx="801689" cy="592297"/>
          </a:xfrm>
          <a:prstGeom prst="triangl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Hacktoberfest 2k20 Repositories">
            <a:extLst>
              <a:ext uri="{FF2B5EF4-FFF2-40B4-BE49-F238E27FC236}">
                <a16:creationId xmlns:a16="http://schemas.microsoft.com/office/drawing/2014/main" id="{84D63BA2-4F7C-4D20-A46D-C8B98BE67B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7622" y="2847412"/>
            <a:ext cx="1944396" cy="1296912"/>
          </a:xfrm>
          <a:prstGeom prst="hexagon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597098D-A1B1-4CE1-B1FD-D928C11BF9B6}"/>
              </a:ext>
            </a:extLst>
          </p:cNvPr>
          <p:cNvCxnSpPr/>
          <p:nvPr/>
        </p:nvCxnSpPr>
        <p:spPr>
          <a:xfrm flipV="1">
            <a:off x="1983339" y="2334037"/>
            <a:ext cx="0" cy="25714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Group 40">
            <a:extLst>
              <a:ext uri="{FF2B5EF4-FFF2-40B4-BE49-F238E27FC236}">
                <a16:creationId xmlns:a16="http://schemas.microsoft.com/office/drawing/2014/main" id="{4ED16545-138A-4F3B-9F75-C54D1C5B7549}"/>
              </a:ext>
            </a:extLst>
          </p:cNvPr>
          <p:cNvGrpSpPr/>
          <p:nvPr/>
        </p:nvGrpSpPr>
        <p:grpSpPr>
          <a:xfrm>
            <a:off x="4282122" y="1197817"/>
            <a:ext cx="2123364" cy="1142942"/>
            <a:chOff x="4538743" y="468947"/>
            <a:chExt cx="2123364" cy="1142942"/>
          </a:xfrm>
        </p:grpSpPr>
        <p:pic>
          <p:nvPicPr>
            <p:cNvPr id="1026" name="Picture 2" descr="Postgres is a great pub/sub &amp;amp; job server">
              <a:extLst>
                <a:ext uri="{FF2B5EF4-FFF2-40B4-BE49-F238E27FC236}">
                  <a16:creationId xmlns:a16="http://schemas.microsoft.com/office/drawing/2014/main" id="{E8820551-B3B7-43E0-BFAA-3A13F3497D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colorTemperature colorTemp="88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38743" y="468947"/>
              <a:ext cx="2031897" cy="1142942"/>
            </a:xfrm>
            <a:prstGeom prst="hexagon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2" name="Text Placeholder 26">
              <a:extLst>
                <a:ext uri="{FF2B5EF4-FFF2-40B4-BE49-F238E27FC236}">
                  <a16:creationId xmlns:a16="http://schemas.microsoft.com/office/drawing/2014/main" id="{4F3D87B5-8F17-4D9C-B859-3F83B8F643BE}"/>
                </a:ext>
              </a:extLst>
            </p:cNvPr>
            <p:cNvSpPr txBox="1">
              <a:spLocks/>
            </p:cNvSpPr>
            <p:nvPr/>
          </p:nvSpPr>
          <p:spPr>
            <a:xfrm>
              <a:off x="4724387" y="1036525"/>
              <a:ext cx="1937720" cy="344312"/>
            </a:xfrm>
            <a:prstGeom prst="rect">
              <a:avLst/>
            </a:prstGeom>
          </p:spPr>
          <p:txBody>
            <a:bodyPr/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lang="en-US" sz="1600" kern="1200" dirty="0" smtClean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42925" indent="-276225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809625" indent="-2667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076325" indent="-2667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343025" indent="-2667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IN" sz="1400" dirty="0">
                  <a:cs typeface="Cascadia Code" panose="020B0609020000020004" pitchFamily="49" charset="0"/>
                </a:rPr>
                <a:t>Database</a:t>
              </a:r>
            </a:p>
          </p:txBody>
        </p: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4C7A7A11-C7EF-4BE9-9851-EB9A6B1A3D49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20803" b="16135"/>
          <a:stretch/>
        </p:blipFill>
        <p:spPr>
          <a:xfrm>
            <a:off x="4335312" y="4923062"/>
            <a:ext cx="2031897" cy="1201634"/>
          </a:xfrm>
          <a:prstGeom prst="hexagon">
            <a:avLst/>
          </a:prstGeom>
        </p:spPr>
      </p:pic>
      <p:grpSp>
        <p:nvGrpSpPr>
          <p:cNvPr id="40" name="Group 39">
            <a:extLst>
              <a:ext uri="{FF2B5EF4-FFF2-40B4-BE49-F238E27FC236}">
                <a16:creationId xmlns:a16="http://schemas.microsoft.com/office/drawing/2014/main" id="{E93AA78F-9B52-40C9-AF03-04D5B76E1184}"/>
              </a:ext>
            </a:extLst>
          </p:cNvPr>
          <p:cNvGrpSpPr/>
          <p:nvPr/>
        </p:nvGrpSpPr>
        <p:grpSpPr>
          <a:xfrm>
            <a:off x="2658845" y="2334037"/>
            <a:ext cx="1676467" cy="3189842"/>
            <a:chOff x="2658845" y="2334037"/>
            <a:chExt cx="1676467" cy="3189842"/>
          </a:xfrm>
        </p:grpSpPr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C67AF347-BE2E-4545-B513-3DF78AB7C95C}"/>
                </a:ext>
              </a:extLst>
            </p:cNvPr>
            <p:cNvCxnSpPr>
              <a:cxnSpLocks/>
              <a:stCxn id="2050" idx="1"/>
              <a:endCxn id="11" idx="3"/>
            </p:cNvCxnSpPr>
            <p:nvPr/>
          </p:nvCxnSpPr>
          <p:spPr>
            <a:xfrm>
              <a:off x="2658845" y="2334037"/>
              <a:ext cx="1676467" cy="318984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5C52CBA-8601-4FAF-B8C3-72E30E30A447}"/>
                </a:ext>
              </a:extLst>
            </p:cNvPr>
            <p:cNvSpPr txBox="1"/>
            <p:nvPr/>
          </p:nvSpPr>
          <p:spPr>
            <a:xfrm rot="3688082">
              <a:off x="2792745" y="3326590"/>
              <a:ext cx="124284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1600" dirty="0"/>
                <a:t>REST API Call</a:t>
              </a:r>
            </a:p>
          </p:txBody>
        </p:sp>
      </p:grp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3E2F5BB-6F47-4158-9087-23A0EFE434A7}"/>
              </a:ext>
            </a:extLst>
          </p:cNvPr>
          <p:cNvCxnSpPr>
            <a:cxnSpLocks/>
          </p:cNvCxnSpPr>
          <p:nvPr/>
        </p:nvCxnSpPr>
        <p:spPr>
          <a:xfrm flipV="1">
            <a:off x="5386167" y="4271406"/>
            <a:ext cx="0" cy="6516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0" name="Picture 6" descr="JPA/Hibernate Bidirectional Lazy Loading Done Right | by Mohammad Anik  Islam | Monstar Lab Bangladesh Engineering | Medium">
            <a:extLst>
              <a:ext uri="{FF2B5EF4-FFF2-40B4-BE49-F238E27FC236}">
                <a16:creationId xmlns:a16="http://schemas.microsoft.com/office/drawing/2014/main" id="{E2932E78-5908-45AC-A7C1-D03AFD0844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329" b="14229"/>
          <a:stretch/>
        </p:blipFill>
        <p:spPr bwMode="auto">
          <a:xfrm>
            <a:off x="4238127" y="2910823"/>
            <a:ext cx="2318527" cy="1360583"/>
          </a:xfrm>
          <a:prstGeom prst="hexagon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FEB3F309-0F28-4E30-9EF0-D22709E766C3}"/>
              </a:ext>
            </a:extLst>
          </p:cNvPr>
          <p:cNvCxnSpPr>
            <a:cxnSpLocks/>
          </p:cNvCxnSpPr>
          <p:nvPr/>
        </p:nvCxnSpPr>
        <p:spPr>
          <a:xfrm flipV="1">
            <a:off x="5330940" y="2334037"/>
            <a:ext cx="0" cy="5767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98140F35-069B-4586-954F-2C96F9C8429B}"/>
              </a:ext>
            </a:extLst>
          </p:cNvPr>
          <p:cNvCxnSpPr>
            <a:stCxn id="56" idx="3"/>
            <a:endCxn id="2060" idx="3"/>
          </p:cNvCxnSpPr>
          <p:nvPr/>
        </p:nvCxnSpPr>
        <p:spPr>
          <a:xfrm flipV="1">
            <a:off x="7206143" y="3495868"/>
            <a:ext cx="1561479" cy="56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 Placeholder 26">
            <a:extLst>
              <a:ext uri="{FF2B5EF4-FFF2-40B4-BE49-F238E27FC236}">
                <a16:creationId xmlns:a16="http://schemas.microsoft.com/office/drawing/2014/main" id="{EBFC699B-47B3-42B0-8571-DF81E5936F38}"/>
              </a:ext>
            </a:extLst>
          </p:cNvPr>
          <p:cNvSpPr txBox="1">
            <a:spLocks/>
          </p:cNvSpPr>
          <p:nvPr/>
        </p:nvSpPr>
        <p:spPr>
          <a:xfrm>
            <a:off x="4801867" y="4002809"/>
            <a:ext cx="1937720" cy="344312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400" dirty="0">
                <a:cs typeface="Cascadia Code" panose="020B0609020000020004" pitchFamily="49" charset="0"/>
              </a:rPr>
              <a:t>ORM</a:t>
            </a:r>
          </a:p>
        </p:txBody>
      </p:sp>
      <p:pic>
        <p:nvPicPr>
          <p:cNvPr id="10" name="Picture 2" descr="RESTful API - DEV Community">
            <a:extLst>
              <a:ext uri="{FF2B5EF4-FFF2-40B4-BE49-F238E27FC236}">
                <a16:creationId xmlns:a16="http://schemas.microsoft.com/office/drawing/2014/main" id="{4702A756-C3A8-414D-87A3-13FA554261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958" b="28853"/>
          <a:stretch/>
        </p:blipFill>
        <p:spPr bwMode="auto">
          <a:xfrm>
            <a:off x="4381200" y="627753"/>
            <a:ext cx="1765727" cy="409095"/>
          </a:xfrm>
          <a:prstGeom prst="hexagon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17487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88C20CF-C1EE-4092-B52D-FD4AB2AB25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1511" y="344907"/>
            <a:ext cx="3036816" cy="344312"/>
          </a:xfrm>
          <a:prstGeom prst="rect">
            <a:avLst/>
          </a:prstGeom>
        </p:spPr>
        <p:txBody>
          <a:bodyPr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Application Flow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8DE62EF-6805-4C66-A4C0-523A0F575D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3239" y="899375"/>
            <a:ext cx="8501805" cy="5613718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8978355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51C0426-F7E6-4BAF-97A5-A118CB0D5F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395" y="168445"/>
            <a:ext cx="10693400" cy="830997"/>
          </a:xfrm>
        </p:spPr>
        <p:txBody>
          <a:bodyPr/>
          <a:lstStyle/>
          <a:p>
            <a:r>
              <a:rPr lang="en-US" sz="3000" b="1" dirty="0"/>
              <a:t>Key Points</a:t>
            </a:r>
            <a:br>
              <a:rPr lang="en-US" sz="3000" b="1" dirty="0"/>
            </a:br>
            <a:endParaRPr lang="en-US" sz="30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F32493-FA43-4C05-ACE9-4CBBD2C0A19D}"/>
              </a:ext>
            </a:extLst>
          </p:cNvPr>
          <p:cNvSpPr txBox="1"/>
          <p:nvPr/>
        </p:nvSpPr>
        <p:spPr>
          <a:xfrm>
            <a:off x="207395" y="676276"/>
            <a:ext cx="111573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1.Enhanced Session Management using IP and Login Information Tracking to ensure security for user accounts.</a:t>
            </a:r>
          </a:p>
          <a:p>
            <a:endParaRPr lang="en-IN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B3CDC15-A26D-4847-8146-92DA9251F6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337" y="1072874"/>
            <a:ext cx="10614870" cy="5022209"/>
          </a:xfrm>
          <a:prstGeom prst="round1Rect">
            <a:avLst/>
          </a:prstGeom>
        </p:spPr>
      </p:pic>
    </p:spTree>
    <p:extLst>
      <p:ext uri="{BB962C8B-B14F-4D97-AF65-F5344CB8AC3E}">
        <p14:creationId xmlns:p14="http://schemas.microsoft.com/office/powerpoint/2010/main" val="15713157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51C0426-F7E6-4BAF-97A5-A118CB0D5F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395" y="168445"/>
            <a:ext cx="10693400" cy="830997"/>
          </a:xfrm>
        </p:spPr>
        <p:txBody>
          <a:bodyPr/>
          <a:lstStyle/>
          <a:p>
            <a:br>
              <a:rPr lang="en-US" sz="3000" b="1" dirty="0"/>
            </a:br>
            <a:endParaRPr lang="en-US" sz="30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F32493-FA43-4C05-ACE9-4CBBD2C0A19D}"/>
              </a:ext>
            </a:extLst>
          </p:cNvPr>
          <p:cNvSpPr txBox="1"/>
          <p:nvPr/>
        </p:nvSpPr>
        <p:spPr>
          <a:xfrm>
            <a:off x="73172" y="0"/>
            <a:ext cx="11157357" cy="12958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dirty="0"/>
              <a:t>2. All incoming and outing transaction to the wallet will be recorded with the proper timestamp and also the information about the transaction.</a:t>
            </a:r>
          </a:p>
          <a:p>
            <a:pPr>
              <a:lnSpc>
                <a:spcPct val="150000"/>
              </a:lnSpc>
            </a:pP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63A3FD-07B3-4262-A584-BBEF44AFE7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685" y="934947"/>
            <a:ext cx="11230528" cy="5400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4193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51C0426-F7E6-4BAF-97A5-A118CB0D5F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395" y="168445"/>
            <a:ext cx="10693400" cy="830997"/>
          </a:xfrm>
        </p:spPr>
        <p:txBody>
          <a:bodyPr/>
          <a:lstStyle/>
          <a:p>
            <a:br>
              <a:rPr lang="en-US" sz="3000" b="1" dirty="0"/>
            </a:br>
            <a:endParaRPr lang="en-US" sz="30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F32493-FA43-4C05-ACE9-4CBBD2C0A19D}"/>
              </a:ext>
            </a:extLst>
          </p:cNvPr>
          <p:cNvSpPr txBox="1"/>
          <p:nvPr/>
        </p:nvSpPr>
        <p:spPr>
          <a:xfrm>
            <a:off x="73172" y="0"/>
            <a:ext cx="11157357" cy="880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dirty="0"/>
              <a:t>3. To prevent replay attacks used google reCAPTCHA API in login and signup forms.</a:t>
            </a:r>
          </a:p>
          <a:p>
            <a:pPr>
              <a:lnSpc>
                <a:spcPct val="150000"/>
              </a:lnSpc>
            </a:pP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C23548-5E57-411B-B371-3AFE343BA2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9212" y="485775"/>
            <a:ext cx="9553575" cy="5886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4179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51C0426-F7E6-4BAF-97A5-A118CB0D5F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395" y="168445"/>
            <a:ext cx="10693400" cy="830997"/>
          </a:xfrm>
        </p:spPr>
        <p:txBody>
          <a:bodyPr/>
          <a:lstStyle/>
          <a:p>
            <a:br>
              <a:rPr lang="en-US" sz="3000" b="1" dirty="0"/>
            </a:br>
            <a:endParaRPr lang="en-US" sz="30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F32493-FA43-4C05-ACE9-4CBBD2C0A19D}"/>
              </a:ext>
            </a:extLst>
          </p:cNvPr>
          <p:cNvSpPr txBox="1"/>
          <p:nvPr/>
        </p:nvSpPr>
        <p:spPr>
          <a:xfrm>
            <a:off x="0" y="16778"/>
            <a:ext cx="11046888" cy="880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dirty="0"/>
              <a:t>4. To make a fundraise simple and easy an elegant new fundraiser form was created.</a:t>
            </a:r>
          </a:p>
          <a:p>
            <a:pPr>
              <a:lnSpc>
                <a:spcPct val="150000"/>
              </a:lnSpc>
            </a:pP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CFE840-6AB3-4DA7-8ACF-1B99A39D03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689" y="550339"/>
            <a:ext cx="10521245" cy="6139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4143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Geometric Presentation">
      <a:dk1>
        <a:sysClr val="windowText" lastClr="000000"/>
      </a:dk1>
      <a:lt1>
        <a:sysClr val="window" lastClr="FFFFFF"/>
      </a:lt1>
      <a:dk2>
        <a:srgbClr val="44546A"/>
      </a:dk2>
      <a:lt2>
        <a:srgbClr val="ACCBF9"/>
      </a:lt2>
      <a:accent1>
        <a:srgbClr val="5C83C4"/>
      </a:accent1>
      <a:accent2>
        <a:srgbClr val="2C599D"/>
      </a:accent2>
      <a:accent3>
        <a:srgbClr val="1A3B70"/>
      </a:accent3>
      <a:accent4>
        <a:srgbClr val="FA6F1A"/>
      </a:accent4>
      <a:accent5>
        <a:srgbClr val="11224E"/>
      </a:accent5>
      <a:accent6>
        <a:srgbClr val="9D90A0"/>
      </a:accent6>
      <a:hlink>
        <a:srgbClr val="9454C3"/>
      </a:hlink>
      <a:folHlink>
        <a:srgbClr val="3EBBF0"/>
      </a:folHlink>
    </a:clrScheme>
    <a:fontScheme name="Custom 147">
      <a:majorFont>
        <a:latin typeface="Corbe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16411253_LW_v2" id="{C590A786-F65F-42F6-9E48-12C78E3C86B3}" vid="{FEE92C9D-6350-4ECD-87A4-004D12BB2B1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DEA9014-ED64-4558-B1E1-D03F0EE32BE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B19EB750-A6DA-4BE8-B87B-FC499FE7336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5D99ABA-76CE-4A8E-B5F0-C051B96628D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Geometric presentation</Template>
  <TotalTime>1149</TotalTime>
  <Words>389</Words>
  <Application>Microsoft Office PowerPoint</Application>
  <PresentationFormat>Widescreen</PresentationFormat>
  <Paragraphs>49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Arial</vt:lpstr>
      <vt:lpstr>Bradley Hand ITC</vt:lpstr>
      <vt:lpstr>Calibri</vt:lpstr>
      <vt:lpstr>Calibri Light</vt:lpstr>
      <vt:lpstr>Corbel</vt:lpstr>
      <vt:lpstr>NexusSansWebPro</vt:lpstr>
      <vt:lpstr>NexusSerifWebPro</vt:lpstr>
      <vt:lpstr>Wingdings</vt:lpstr>
      <vt:lpstr>Office Theme</vt:lpstr>
      <vt:lpstr>Crowdfunding for Education</vt:lpstr>
      <vt:lpstr>ABSTRACT</vt:lpstr>
      <vt:lpstr>Literature Survey:</vt:lpstr>
      <vt:lpstr>Proposed Architecture</vt:lpstr>
      <vt:lpstr>Application Flow</vt:lpstr>
      <vt:lpstr>Key Points </vt:lpstr>
      <vt:lpstr> </vt:lpstr>
      <vt:lpstr> </vt:lpstr>
      <vt:lpstr> </vt:lpstr>
      <vt:lpstr>Conclusion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Scholarship Providing System</dc:title>
  <dc:creator>Karthi Fair Hawn</dc:creator>
  <cp:lastModifiedBy>Karthi Fair Hawn</cp:lastModifiedBy>
  <cp:revision>8</cp:revision>
  <dcterms:created xsi:type="dcterms:W3CDTF">2021-10-22T15:26:42Z</dcterms:created>
  <dcterms:modified xsi:type="dcterms:W3CDTF">2022-01-05T04:30:29Z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